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8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Miller" userId="b95ed6b783c86568" providerId="LiveId" clId="{5B24A521-9E7E-4323-84B6-535FA00207F0}"/>
    <pc:docChg chg="custSel addSld delSld modSld">
      <pc:chgData name="Jeremy Miller" userId="b95ed6b783c86568" providerId="LiveId" clId="{5B24A521-9E7E-4323-84B6-535FA00207F0}" dt="2026-09-20T09:28:39.231" v="11" actId="47"/>
      <pc:docMkLst>
        <pc:docMk/>
      </pc:docMkLst>
      <pc:sldChg chg="del">
        <pc:chgData name="Jeremy Miller" userId="b95ed6b783c86568" providerId="LiveId" clId="{5B24A521-9E7E-4323-84B6-535FA00207F0}" dt="2026-09-20T09:28:39.231" v="11" actId="47"/>
        <pc:sldMkLst>
          <pc:docMk/>
          <pc:sldMk cId="1475430926" sldId="256"/>
        </pc:sldMkLst>
      </pc:sldChg>
      <pc:sldChg chg="modSp mod">
        <pc:chgData name="Jeremy Miller" userId="b95ed6b783c86568" providerId="LiveId" clId="{5B24A521-9E7E-4323-84B6-535FA00207F0}" dt="2026-09-20T09:28:36.107" v="2" actId="27636"/>
        <pc:sldMkLst>
          <pc:docMk/>
          <pc:sldMk cId="108859760" sldId="262"/>
        </pc:sldMkLst>
        <pc:spChg chg="mod">
          <ac:chgData name="Jeremy Miller" userId="b95ed6b783c86568" providerId="LiveId" clId="{5B24A521-9E7E-4323-84B6-535FA00207F0}" dt="2026-09-20T09:28:36.107" v="2" actId="27636"/>
          <ac:spMkLst>
            <pc:docMk/>
            <pc:sldMk cId="108859760" sldId="262"/>
            <ac:spMk id="4" creationId="{3E29CBDA-E838-4BA5-B6D9-AD45D1CBCABE}"/>
          </ac:spMkLst>
        </pc:spChg>
      </pc:sldChg>
      <pc:sldChg chg="modSp mod">
        <pc:chgData name="Jeremy Miller" userId="b95ed6b783c86568" providerId="LiveId" clId="{5B24A521-9E7E-4323-84B6-535FA00207F0}" dt="2026-09-20T09:28:36.186" v="3" actId="27636"/>
        <pc:sldMkLst>
          <pc:docMk/>
          <pc:sldMk cId="441283967" sldId="268"/>
        </pc:sldMkLst>
        <pc:spChg chg="mod">
          <ac:chgData name="Jeremy Miller" userId="b95ed6b783c86568" providerId="LiveId" clId="{5B24A521-9E7E-4323-84B6-535FA00207F0}" dt="2026-09-20T09:28:36.186" v="3" actId="27636"/>
          <ac:spMkLst>
            <pc:docMk/>
            <pc:sldMk cId="441283967" sldId="268"/>
            <ac:spMk id="11" creationId="{082C20F8-F3E4-4181-A9CC-C84FAE0CE152}"/>
          </ac:spMkLst>
        </pc:spChg>
      </pc:sldChg>
      <pc:sldChg chg="modSp mod">
        <pc:chgData name="Jeremy Miller" userId="b95ed6b783c86568" providerId="LiveId" clId="{5B24A521-9E7E-4323-84B6-535FA00207F0}" dt="2026-09-20T09:28:36.251" v="4" actId="27636"/>
        <pc:sldMkLst>
          <pc:docMk/>
          <pc:sldMk cId="337538492" sldId="274"/>
        </pc:sldMkLst>
        <pc:spChg chg="mod">
          <ac:chgData name="Jeremy Miller" userId="b95ed6b783c86568" providerId="LiveId" clId="{5B24A521-9E7E-4323-84B6-535FA00207F0}" dt="2026-09-20T09:28:36.251" v="4" actId="27636"/>
          <ac:spMkLst>
            <pc:docMk/>
            <pc:sldMk cId="337538492" sldId="274"/>
            <ac:spMk id="2" creationId="{3B7430F2-5D02-48D3-B4BC-14F9DF76606E}"/>
          </ac:spMkLst>
        </pc:spChg>
      </pc:sldChg>
      <pc:sldChg chg="modSp mod">
        <pc:chgData name="Jeremy Miller" userId="b95ed6b783c86568" providerId="LiveId" clId="{5B24A521-9E7E-4323-84B6-535FA00207F0}" dt="2026-09-20T09:28:36.304" v="5" actId="27636"/>
        <pc:sldMkLst>
          <pc:docMk/>
          <pc:sldMk cId="1679116468" sldId="276"/>
        </pc:sldMkLst>
        <pc:spChg chg="mod">
          <ac:chgData name="Jeremy Miller" userId="b95ed6b783c86568" providerId="LiveId" clId="{5B24A521-9E7E-4323-84B6-535FA00207F0}" dt="2026-09-20T09:28:36.304" v="5" actId="27636"/>
          <ac:spMkLst>
            <pc:docMk/>
            <pc:sldMk cId="1679116468" sldId="276"/>
            <ac:spMk id="10" creationId="{298FF963-85D0-4253-A311-881202967C0F}"/>
          </ac:spMkLst>
        </pc:spChg>
      </pc:sldChg>
      <pc:sldChg chg="modSp mod">
        <pc:chgData name="Jeremy Miller" userId="b95ed6b783c86568" providerId="LiveId" clId="{5B24A521-9E7E-4323-84B6-535FA00207F0}" dt="2026-09-20T09:28:36.410" v="6" actId="27636"/>
        <pc:sldMkLst>
          <pc:docMk/>
          <pc:sldMk cId="383744666" sldId="285"/>
        </pc:sldMkLst>
        <pc:spChg chg="mod">
          <ac:chgData name="Jeremy Miller" userId="b95ed6b783c86568" providerId="LiveId" clId="{5B24A521-9E7E-4323-84B6-535FA00207F0}" dt="2026-09-20T09:28:36.410" v="6" actId="27636"/>
          <ac:spMkLst>
            <pc:docMk/>
            <pc:sldMk cId="383744666" sldId="285"/>
            <ac:spMk id="10" creationId="{5C3C18E5-4599-48E3-B4B0-A095164D0F5C}"/>
          </ac:spMkLst>
        </pc:spChg>
      </pc:sldChg>
      <pc:sldChg chg="modSp mod">
        <pc:chgData name="Jeremy Miller" userId="b95ed6b783c86568" providerId="LiveId" clId="{5B24A521-9E7E-4323-84B6-535FA00207F0}" dt="2026-09-20T09:28:36.483" v="10" actId="27636"/>
        <pc:sldMkLst>
          <pc:docMk/>
          <pc:sldMk cId="1737522125" sldId="286"/>
        </pc:sldMkLst>
        <pc:spChg chg="mod">
          <ac:chgData name="Jeremy Miller" userId="b95ed6b783c86568" providerId="LiveId" clId="{5B24A521-9E7E-4323-84B6-535FA00207F0}" dt="2026-09-20T09:28:36.464" v="8" actId="27636"/>
          <ac:spMkLst>
            <pc:docMk/>
            <pc:sldMk cId="1737522125" sldId="286"/>
            <ac:spMk id="4" creationId="{CB427B5D-FB3D-48D6-B30F-660DBA29997B}"/>
          </ac:spMkLst>
        </pc:spChg>
        <pc:spChg chg="mod">
          <ac:chgData name="Jeremy Miller" userId="b95ed6b783c86568" providerId="LiveId" clId="{5B24A521-9E7E-4323-84B6-535FA00207F0}" dt="2026-09-20T09:28:36.476" v="9" actId="27636"/>
          <ac:spMkLst>
            <pc:docMk/>
            <pc:sldMk cId="1737522125" sldId="286"/>
            <ac:spMk id="6" creationId="{0320D0C1-1C8A-4625-871E-936EF697DEAE}"/>
          </ac:spMkLst>
        </pc:spChg>
        <pc:spChg chg="mod">
          <ac:chgData name="Jeremy Miller" userId="b95ed6b783c86568" providerId="LiveId" clId="{5B24A521-9E7E-4323-84B6-535FA00207F0}" dt="2026-09-20T09:28:36.483" v="10" actId="27636"/>
          <ac:spMkLst>
            <pc:docMk/>
            <pc:sldMk cId="1737522125" sldId="286"/>
            <ac:spMk id="8" creationId="{15E8D295-599E-4923-8467-915C25831A8D}"/>
          </ac:spMkLst>
        </pc:spChg>
        <pc:spChg chg="mod">
          <ac:chgData name="Jeremy Miller" userId="b95ed6b783c86568" providerId="LiveId" clId="{5B24A521-9E7E-4323-84B6-535FA00207F0}" dt="2026-09-20T09:28:36.448" v="7" actId="27636"/>
          <ac:spMkLst>
            <pc:docMk/>
            <pc:sldMk cId="1737522125" sldId="286"/>
            <ac:spMk id="10" creationId="{13B5F201-D6B9-4EDB-8EF9-B6998F26766F}"/>
          </ac:spMkLst>
        </pc:spChg>
      </pc:sldChg>
      <pc:sldChg chg="addSp modSp new mod">
        <pc:chgData name="Jeremy Miller" userId="b95ed6b783c86568" providerId="LiveId" clId="{5B24A521-9E7E-4323-84B6-535FA00207F0}" dt="2026-09-20T09:28:14.692" v="1" actId="931"/>
        <pc:sldMkLst>
          <pc:docMk/>
          <pc:sldMk cId="983535630" sldId="288"/>
        </pc:sldMkLst>
        <pc:picChg chg="add mod">
          <ac:chgData name="Jeremy Miller" userId="b95ed6b783c86568" providerId="LiveId" clId="{5B24A521-9E7E-4323-84B6-535FA00207F0}" dt="2026-09-20T09:28:14.692" v="1" actId="931"/>
          <ac:picMkLst>
            <pc:docMk/>
            <pc:sldMk cId="983535630" sldId="288"/>
            <ac:picMk id="3" creationId="{EBAC83DE-C9B8-8247-7690-EE3F64EE16F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want to help people in our congregation who need support because of age. Several people are slowing down or experiencing memory issues. Most have loving children, so we do not want to interrupt that. As a congregation, we want to do our part without injuring their pride.”</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263344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opening concern in the participant materials. Invite the group to hear the tension in the request: the church wants to help, the family may already be involved, and the older adult's dignity must remain central.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word pride can hide several deeper concerns. An older adult may need assistance in one part of life while remaining capable of making many other decisions. Support should preserve identity, choice, privacy, relationships, purpose, and belonging.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congregation may not solve every challenge connected with aging or memory loss. It can still notice, listen, ask, include, work alongside family, and help the person remain connected.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Mark 10:51. Invite several brief responses to the opening question. Reinforce the key message: respectful help begins by seeing the person, speaking directly to them, and asking what they want.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the congregation's appropriate roles: spiritual support, emotional support, social connection, practical assistance, meaningful engagement, and connections to resources. All practical assistance should happen with permission.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Memory changes can have many causes. A healthcare professional must evaluate ongoing or concerning changes. Source: CDC, About Dementia, https://www.cdc.gov/alzheimers-dementia/about/index.html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as a group discussion. Ask participants to name examples from their congregation. Reinforce that the congregation remains present and supportive while respecting professional boundaries.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CARE as the framework created for this course. Ask the group to repeat each phrase aloud. Explain that CARE begins with connection and permission.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notice a concern, approach the person privately. Avoid beginning the conversation where others can overhear. Do not say, 'Everyone has noticed that you are having problems.'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not decide what a person needs based only on age, appearance, diagnosis, or one observation. Ask open questions and allow the person to decide what support feels useful.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Respect requires speaking to the person rather than around them. Ask permission before including someone else. Continue addressing the person even when memory or communication becomes difficult.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Once the congregation understands what the person wants, offer one or two realistic choices. Specific offers reduce the number of decisions facing an overwhelmed person or caregiver.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as a model, not a script that must be repeated word for word. Ask the group to identify where each CARE element appears in the conversation.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Repeating stories, forgetting names, missing instructions, or appearing disoriented does not automatically mean dementia. Ongoing, worsening, or concerning changes need professional evaluation.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Contrast 'You already told us that' with 'I'm glad you shared that with me.' Contrast 'Don't you remember where to go?' with 'That's all right. Let's go together.'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Confusion may help explain harmful behavior, but the congregation does not have to allow someone to be harmed. Introduce the need for clear procedures and designated leaders.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language: 'You seem upset. I want everyone to be safe.' 'Let's move to a quieter place.' 'I am going to give you some space.' Move children and vulnerable adults to safety first.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When calling 911, explain the possible cognitive condition, the behavior, injuries, weapons, actions already taken, trusted contacts, and anything that may help calm the person. Ask whether a crisis intervention or specially trained officer is available. Source: National Institute on Aging, Caring for a Person With Alzheimer's Disease, https://order.nia.nih.gov/publication/caring-for-a-person-with-alzheimers-disease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documentation helps identify patterns and create a safer plan. It must never become gossip or social media discussion. Follow church policy and applicable law when sharing records.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Hold the family conversation privately after everyone is safe. Appropriate representatives may include the pastor and a designated ministry or safety leader. Compassion does not require the church to minimize an assault, threat, or injury.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leaders consider formally restricting participation, they should consult denominational guidance, the church's insurer, and qualified legal counsel before making a final decision.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Adult children or other relatives may already provide transportation, meals, personal care, financial help, appointments, medication support, and regular contact. The church should strengthen that support system rather than judge or replace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Divide participants into small groups. Assign each group one situation. Give them about five minutes, then invite each group to share one recommended response.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Situation one: a person may need more time without needing physical assistance. Always ask before touching someone or moving mobility equipment. Situation two: correction does not solve the memory difficulty. A visual reminder or personal guidance may help.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the caregiver situation, discuss specific ways to maintain connection. For harmful behavior, one calm leader speaks while others move people to safety. Call 911 when the threat cannot be safely managed, serious harm appears likely, a weapon is present, or someone is injured. Document the incident and contact the family privately.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Bring the groups back together. Ask each group to complete the statement and share one answer. Use the questions to identify gaps in volunteer preparation and church procedures.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the group to identify the need that feels most important and realistic. Possible needs include private conversations, family communication, absent caregivers, confusion during worship, volunteer training, accessibility, documentation, safety response, resources, and meaningful engagement.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which first action fits the congregation's current needs and capacity. The goal is not to create an entire aging ministry today.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Help the group make its action specific. A clear action answers what will happen, who will lead, who must be included, when it will begin, how completion will be measured, and when progress will be reviewed.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participants to read the commitment together. Then ask: What idea stood out? What reaction needs to change? What is the church already doing well? What action has the group agreed to take?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with prayer: God, thank You for every older adult, caregiver, and family within our congregation. Help us notice without judging, ask before helping, listen with patience, work alongside loving families, respond calmly to memory changes, and protect people when safety becomes a concern. Guide us as we turn caring intentions into faithful action. May older adults and caregivers remain seen, heard, encouraged, included, and connected. Amen.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AC83DE-C9B8-8247-7690-EE3F64EE1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983535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EE1671-4CCD-41AD-81B7-B2EFF713DE30}"/>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3D2C2CBA-8AD2-4F02-BD2C-B62EEAF573A7}"/>
              </a:ext>
            </a:extLst>
          </p:cNvPr>
          <p:cNvSpPr>
            <a:spLocks noGrp="1"/>
          </p:cNvSpPr>
          <p:nvPr/>
        </p:nvSpPr>
        <p:spPr>
          <a:xfrm>
            <a:off x="666750" y="476250"/>
            <a:ext cx="8858250" cy="723900"/>
          </a:xfrm>
          <a:prstGeom prst="rect">
            <a:avLst/>
          </a:prstGeom>
          <a:noFill/>
          <a:ln w="0">
            <a:noFill/>
          </a:ln>
        </p:spPr>
        <p:txBody>
          <a:bodyPr anchor="t">
            <a:normAutofit fontScale="97842"/>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The question that began this workshop</a:t>
            </a:r>
          </a:p>
        </p:txBody>
      </p:sp>
      <p:pic>
        <p:nvPicPr>
          <p:cNvPr id="11" name="Picture 10"/>
          <p:cNvPicPr>
            <a:picLocks noChangeAspect="1"/>
          </p:cNvPicPr>
          <p:nvPr/>
        </p:nvPicPr>
        <p:blipFill>
          <a:blip r:embed="rId3"/>
          <a:stretch/>
        </p:blipFill>
        <p:spPr>
          <a:xfrm>
            <a:off x="10104983" y="285750"/>
            <a:ext cx="1602284" cy="533400"/>
          </a:xfrm>
          <a:prstGeom prst="rect">
            <a:avLst/>
          </a:prstGeom>
        </p:spPr>
      </p:pic>
      <p:sp>
        <p:nvSpPr>
          <p:cNvPr id="4" name="Rectangle 3">
            <a:extLst>
              <a:ext uri="{FF2B5EF4-FFF2-40B4-BE49-F238E27FC236}">
                <a16:creationId xmlns:a16="http://schemas.microsoft.com/office/drawing/2014/main" id="{109C9CBC-603D-40EB-A975-4DE1D97DBF4C}"/>
              </a:ext>
            </a:extLst>
          </p:cNvPr>
          <p:cNvSpPr>
            <a:spLocks noGrp="1"/>
          </p:cNvSpPr>
          <p:nvPr/>
        </p:nvSpPr>
        <p:spPr>
          <a:xfrm>
            <a:off x="1000125" y="1571625"/>
            <a:ext cx="76200" cy="1095375"/>
          </a:xfrm>
          <a:prstGeom prst="rect">
            <a:avLst/>
          </a:prstGeom>
          <a:solidFill>
            <a:srgbClr val="F2B128"/>
          </a:solidFill>
          <a:ln w="0">
            <a:noFill/>
          </a:ln>
        </p:spPr>
      </p:sp>
      <p:sp>
        <p:nvSpPr>
          <p:cNvPr id="5" name="Rectangle 4">
            <a:extLst>
              <a:ext uri="{FF2B5EF4-FFF2-40B4-BE49-F238E27FC236}">
                <a16:creationId xmlns:a16="http://schemas.microsoft.com/office/drawing/2014/main" id="{D316268E-C46A-472E-9E21-97374884AFFA}"/>
              </a:ext>
            </a:extLst>
          </p:cNvPr>
          <p:cNvSpPr>
            <a:spLocks noGrp="1"/>
          </p:cNvSpPr>
          <p:nvPr/>
        </p:nvSpPr>
        <p:spPr>
          <a:xfrm>
            <a:off x="1266825" y="1533525"/>
            <a:ext cx="9925050" cy="1171575"/>
          </a:xfrm>
          <a:prstGeom prst="rect">
            <a:avLst/>
          </a:prstGeom>
          <a:noFill/>
          <a:ln w="0">
            <a:noFill/>
          </a:ln>
        </p:spPr>
        <p:txBody>
          <a:bodyPr anchor="ctr">
            <a:normAutofit/>
          </a:bodyPr>
          <a:lstStyle/>
          <a:p>
            <a:pPr algn="l">
              <a:defRPr sz="2325" b="1" i="1">
                <a:solidFill>
                  <a:srgbClr val="0B335F"/>
                </a:solidFill>
                <a:latin typeface="DejaVu Sans"/>
                <a:ea typeface="DejaVu Sans"/>
                <a:cs typeface="DejaVu Sans"/>
              </a:defRPr>
            </a:pPr>
            <a:r>
              <a:rPr sz="2325" b="1" i="1">
                <a:solidFill>
                  <a:srgbClr val="0B335F"/>
                </a:solidFill>
                <a:latin typeface="DejaVu Sans"/>
                <a:ea typeface="DejaVu Sans"/>
                <a:cs typeface="DejaVu Sans"/>
              </a:rPr>
              <a:t>We want to do our part without interrupting loving families or injuring anyone's pride.</a:t>
            </a:r>
          </a:p>
        </p:txBody>
      </p:sp>
      <p:sp>
        <p:nvSpPr>
          <p:cNvPr id="6" name="Rectangle 5">
            <a:extLst>
              <a:ext uri="{FF2B5EF4-FFF2-40B4-BE49-F238E27FC236}">
                <a16:creationId xmlns:a16="http://schemas.microsoft.com/office/drawing/2014/main" id="{4AAE8219-2DAE-4A03-9FA1-D0121A717F9D}"/>
              </a:ext>
            </a:extLst>
          </p:cNvPr>
          <p:cNvSpPr>
            <a:spLocks noGrp="1"/>
          </p:cNvSpPr>
          <p:nvPr/>
        </p:nvSpPr>
        <p:spPr>
          <a:xfrm>
            <a:off x="1381125" y="3190875"/>
            <a:ext cx="9429750" cy="1571625"/>
          </a:xfrm>
          <a:prstGeom prst="rect">
            <a:avLst/>
          </a:prstGeom>
          <a:noFill/>
          <a:ln w="0">
            <a:noFill/>
          </a:ln>
        </p:spPr>
        <p:txBody>
          <a:bodyPr anchor="ctr">
            <a:normAutofit/>
          </a:bodyPr>
          <a:lstStyle/>
          <a:p>
            <a:pPr algn="ctr">
              <a:defRPr sz="2550" b="1" i="0">
                <a:solidFill>
                  <a:srgbClr val="138997"/>
                </a:solidFill>
                <a:latin typeface="DejaVu Sans"/>
                <a:ea typeface="DejaVu Sans"/>
                <a:cs typeface="DejaVu Sans"/>
              </a:defRPr>
            </a:pPr>
            <a:r>
              <a:rPr sz="2550" b="1" i="0">
                <a:solidFill>
                  <a:srgbClr val="138997"/>
                </a:solidFill>
                <a:latin typeface="DejaVu Sans"/>
                <a:ea typeface="DejaVu Sans"/>
                <a:cs typeface="DejaVu Sans"/>
              </a:rPr>
              <a:t>How can a congregation offer meaningful support without embarrassing someone, taking control, or interfering with a loving family?</a:t>
            </a:r>
          </a:p>
        </p:txBody>
      </p:sp>
      <p:sp>
        <p:nvSpPr>
          <p:cNvPr id="7" name="Rectangle 6">
            <a:extLst>
              <a:ext uri="{FF2B5EF4-FFF2-40B4-BE49-F238E27FC236}">
                <a16:creationId xmlns:a16="http://schemas.microsoft.com/office/drawing/2014/main" id="{91817D45-1920-4ECA-B916-EA3040ECF5ED}"/>
              </a:ext>
            </a:extLst>
          </p:cNvPr>
          <p:cNvSpPr>
            <a:spLocks noGrp="1"/>
          </p:cNvSpPr>
          <p:nvPr/>
        </p:nvSpPr>
        <p:spPr>
          <a:xfrm>
            <a:off x="666750" y="5848350"/>
            <a:ext cx="95250" cy="552450"/>
          </a:xfrm>
          <a:prstGeom prst="rect">
            <a:avLst/>
          </a:prstGeom>
          <a:solidFill>
            <a:srgbClr val="F2B128"/>
          </a:solidFill>
          <a:ln w="0">
            <a:noFill/>
          </a:ln>
        </p:spPr>
      </p:sp>
      <p:sp>
        <p:nvSpPr>
          <p:cNvPr id="8" name="Rectangle 7">
            <a:extLst>
              <a:ext uri="{FF2B5EF4-FFF2-40B4-BE49-F238E27FC236}">
                <a16:creationId xmlns:a16="http://schemas.microsoft.com/office/drawing/2014/main" id="{BA796AA2-AF02-4134-BF6E-AA3FD062F6A7}"/>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answer begins with how we approach people.</a:t>
            </a:r>
          </a:p>
        </p:txBody>
      </p:sp>
    </p:spTree>
    <p:extLst>
      <p:ext uri="{BB962C8B-B14F-4D97-AF65-F5344CB8AC3E}">
        <p14:creationId xmlns:p14="http://schemas.microsoft.com/office/powerpoint/2010/main" val="1952065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ED7E133-B39D-4BD4-95E1-B2DC588EC347}"/>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C047B3DD-38BC-42D2-83F6-93931757D26B}"/>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What protecting pride really means</a:t>
            </a:r>
          </a:p>
        </p:txBody>
      </p:sp>
      <p:pic>
        <p:nvPicPr>
          <p:cNvPr id="25" name="Picture 24"/>
          <p:cNvPicPr>
            <a:picLocks noChangeAspect="1"/>
          </p:cNvPicPr>
          <p:nvPr/>
        </p:nvPicPr>
        <p:blipFill>
          <a:blip r:embed="rId3"/>
          <a:stretch/>
        </p:blipFill>
        <p:spPr>
          <a:xfrm>
            <a:off x="10104462" y="285750"/>
            <a:ext cx="1603325" cy="533400"/>
          </a:xfrm>
          <a:prstGeom prst="rect">
            <a:avLst/>
          </a:prstGeom>
        </p:spPr>
      </p:pic>
      <p:sp>
        <p:nvSpPr>
          <p:cNvPr id="4" name="Rectangle 3">
            <a:extLst>
              <a:ext uri="{FF2B5EF4-FFF2-40B4-BE49-F238E27FC236}">
                <a16:creationId xmlns:a16="http://schemas.microsoft.com/office/drawing/2014/main" id="{212A8465-4DF3-4DC6-8698-95047AC8E851}"/>
              </a:ext>
            </a:extLst>
          </p:cNvPr>
          <p:cNvSpPr>
            <a:spLocks noGrp="1"/>
          </p:cNvSpPr>
          <p:nvPr/>
        </p:nvSpPr>
        <p:spPr>
          <a:xfrm>
            <a:off x="762000" y="1409700"/>
            <a:ext cx="4000500" cy="523875"/>
          </a:xfrm>
          <a:prstGeom prst="rect">
            <a:avLst/>
          </a:prstGeom>
          <a:noFill/>
          <a:ln w="0">
            <a:noFill/>
          </a:ln>
        </p:spPr>
        <p:txBody>
          <a:bodyPr anchor="ctr">
            <a:normAutofit/>
          </a:bodyPr>
          <a:lstStyle/>
          <a:p>
            <a:pPr algn="l">
              <a:defRPr sz="2025" b="1" i="0">
                <a:solidFill>
                  <a:srgbClr val="526978"/>
                </a:solidFill>
                <a:latin typeface="DejaVu Sans"/>
                <a:ea typeface="DejaVu Sans"/>
                <a:cs typeface="DejaVu Sans"/>
              </a:defRPr>
            </a:pPr>
            <a:r>
              <a:rPr sz="2025" b="1" i="0">
                <a:solidFill>
                  <a:srgbClr val="526978"/>
                </a:solidFill>
                <a:latin typeface="DejaVu Sans"/>
                <a:ea typeface="DejaVu Sans"/>
                <a:cs typeface="DejaVu Sans"/>
              </a:rPr>
              <a:t>Protect the person's</a:t>
            </a:r>
          </a:p>
        </p:txBody>
      </p:sp>
      <p:sp>
        <p:nvSpPr>
          <p:cNvPr id="5" name="Rectangle 4">
            <a:extLst>
              <a:ext uri="{FF2B5EF4-FFF2-40B4-BE49-F238E27FC236}">
                <a16:creationId xmlns:a16="http://schemas.microsoft.com/office/drawing/2014/main" id="{C95ACCD8-5ADB-41BC-8B3A-B5FDC99FF60D}"/>
              </a:ext>
            </a:extLst>
          </p:cNvPr>
          <p:cNvSpPr>
            <a:spLocks noGrp="1"/>
          </p:cNvSpPr>
          <p:nvPr/>
        </p:nvSpPr>
        <p:spPr>
          <a:xfrm>
            <a:off x="1095375" y="2047875"/>
            <a:ext cx="4572000" cy="514350"/>
          </a:xfrm>
          <a:prstGeom prst="rect">
            <a:avLst/>
          </a:prstGeom>
          <a:noFill/>
          <a:ln w="0">
            <a:noFill/>
          </a:ln>
        </p:spPr>
        <p:txBody>
          <a:bodyPr anchor="ctr">
            <a:normAutofit/>
          </a:bodyPr>
          <a:lstStyle/>
          <a:p>
            <a:pPr algn="l">
              <a:defRPr sz="2175" b="1" i="0">
                <a:solidFill>
                  <a:srgbClr val="0B335F"/>
                </a:solidFill>
                <a:latin typeface="DejaVu Sans"/>
                <a:ea typeface="DejaVu Sans"/>
                <a:cs typeface="DejaVu Sans"/>
              </a:defRPr>
            </a:pPr>
            <a:r>
              <a:rPr sz="2175" b="1" i="0">
                <a:solidFill>
                  <a:srgbClr val="0B335F"/>
                </a:solidFill>
                <a:latin typeface="DejaVu Sans"/>
                <a:ea typeface="DejaVu Sans"/>
                <a:cs typeface="DejaVu Sans"/>
              </a:rPr>
              <a:t>Dignity</a:t>
            </a:r>
          </a:p>
        </p:txBody>
      </p:sp>
      <p:sp>
        <p:nvSpPr>
          <p:cNvPr id="6" name="Rectangle: Rounded Corners 5">
            <a:extLst>
              <a:ext uri="{FF2B5EF4-FFF2-40B4-BE49-F238E27FC236}">
                <a16:creationId xmlns:a16="http://schemas.microsoft.com/office/drawing/2014/main" id="{D6638EDB-F2CC-4276-AE17-A06FD99D6B5F}"/>
              </a:ext>
            </a:extLst>
          </p:cNvPr>
          <p:cNvSpPr>
            <a:spLocks noGrp="1"/>
          </p:cNvSpPr>
          <p:nvPr/>
        </p:nvSpPr>
        <p:spPr>
          <a:xfrm>
            <a:off x="809625" y="2228850"/>
            <a:ext cx="114300" cy="114300"/>
          </a:xfrm>
          <a:prstGeom prst="roundRect">
            <a:avLst>
              <a:gd name="adj" fmla="val 50000"/>
            </a:avLst>
          </a:prstGeom>
          <a:solidFill>
            <a:srgbClr val="F2B128"/>
          </a:solidFill>
          <a:ln w="0">
            <a:noFill/>
          </a:ln>
        </p:spPr>
      </p:sp>
      <p:sp>
        <p:nvSpPr>
          <p:cNvPr id="7" name="Rectangle 6">
            <a:extLst>
              <a:ext uri="{FF2B5EF4-FFF2-40B4-BE49-F238E27FC236}">
                <a16:creationId xmlns:a16="http://schemas.microsoft.com/office/drawing/2014/main" id="{83F13EFD-6DF8-4D0B-B04C-CBB3AD48F61C}"/>
              </a:ext>
            </a:extLst>
          </p:cNvPr>
          <p:cNvSpPr>
            <a:spLocks noGrp="1"/>
          </p:cNvSpPr>
          <p:nvPr/>
        </p:nvSpPr>
        <p:spPr>
          <a:xfrm>
            <a:off x="6429375" y="2047875"/>
            <a:ext cx="4572000" cy="514350"/>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Independence</a:t>
            </a:r>
          </a:p>
        </p:txBody>
      </p:sp>
      <p:sp>
        <p:nvSpPr>
          <p:cNvPr id="8" name="Rectangle: Rounded Corners 7">
            <a:extLst>
              <a:ext uri="{FF2B5EF4-FFF2-40B4-BE49-F238E27FC236}">
                <a16:creationId xmlns:a16="http://schemas.microsoft.com/office/drawing/2014/main" id="{75C1E928-6358-4A2D-94EE-6C63DD7019B6}"/>
              </a:ext>
            </a:extLst>
          </p:cNvPr>
          <p:cNvSpPr>
            <a:spLocks noGrp="1"/>
          </p:cNvSpPr>
          <p:nvPr/>
        </p:nvSpPr>
        <p:spPr>
          <a:xfrm>
            <a:off x="6143625" y="2228850"/>
            <a:ext cx="114300" cy="114300"/>
          </a:xfrm>
          <a:prstGeom prst="roundRect">
            <a:avLst>
              <a:gd name="adj" fmla="val 50000"/>
            </a:avLst>
          </a:prstGeom>
          <a:solidFill>
            <a:srgbClr val="F2B128"/>
          </a:solidFill>
          <a:ln w="0">
            <a:noFill/>
          </a:ln>
        </p:spPr>
      </p:sp>
      <p:sp>
        <p:nvSpPr>
          <p:cNvPr id="9" name="Rectangle 8">
            <a:extLst>
              <a:ext uri="{FF2B5EF4-FFF2-40B4-BE49-F238E27FC236}">
                <a16:creationId xmlns:a16="http://schemas.microsoft.com/office/drawing/2014/main" id="{CFA4E2EC-C6B3-4C50-A2EA-881F01015EE7}"/>
              </a:ext>
            </a:extLst>
          </p:cNvPr>
          <p:cNvSpPr>
            <a:spLocks noGrp="1"/>
          </p:cNvSpPr>
          <p:nvPr/>
        </p:nvSpPr>
        <p:spPr>
          <a:xfrm>
            <a:off x="1095375" y="2809875"/>
            <a:ext cx="4572000" cy="514350"/>
          </a:xfrm>
          <a:prstGeom prst="rect">
            <a:avLst/>
          </a:prstGeom>
          <a:noFill/>
          <a:ln w="0">
            <a:noFill/>
          </a:ln>
        </p:spPr>
        <p:txBody>
          <a:bodyPr anchor="ctr">
            <a:normAutofit/>
          </a:bodyPr>
          <a:lstStyle/>
          <a:p>
            <a:pPr algn="l">
              <a:defRPr sz="2175" b="1" i="0">
                <a:solidFill>
                  <a:srgbClr val="0B335F"/>
                </a:solidFill>
                <a:latin typeface="DejaVu Sans"/>
                <a:ea typeface="DejaVu Sans"/>
                <a:cs typeface="DejaVu Sans"/>
              </a:defRPr>
            </a:pPr>
            <a:r>
              <a:rPr sz="2175" b="1" i="0">
                <a:solidFill>
                  <a:srgbClr val="0B335F"/>
                </a:solidFill>
                <a:latin typeface="DejaVu Sans"/>
                <a:ea typeface="DejaVu Sans"/>
                <a:cs typeface="DejaVu Sans"/>
              </a:rPr>
              <a:t>Identity</a:t>
            </a:r>
          </a:p>
        </p:txBody>
      </p:sp>
      <p:sp>
        <p:nvSpPr>
          <p:cNvPr id="10" name="Rectangle: Rounded Corners 9">
            <a:extLst>
              <a:ext uri="{FF2B5EF4-FFF2-40B4-BE49-F238E27FC236}">
                <a16:creationId xmlns:a16="http://schemas.microsoft.com/office/drawing/2014/main" id="{DA2AD5B1-88E0-4A80-BFA9-0150DB9882CD}"/>
              </a:ext>
            </a:extLst>
          </p:cNvPr>
          <p:cNvSpPr>
            <a:spLocks noGrp="1"/>
          </p:cNvSpPr>
          <p:nvPr/>
        </p:nvSpPr>
        <p:spPr>
          <a:xfrm>
            <a:off x="809625" y="2990850"/>
            <a:ext cx="114300" cy="114300"/>
          </a:xfrm>
          <a:prstGeom prst="roundRect">
            <a:avLst>
              <a:gd name="adj" fmla="val 50000"/>
            </a:avLst>
          </a:prstGeom>
          <a:solidFill>
            <a:srgbClr val="F2B128"/>
          </a:solidFill>
          <a:ln w="0">
            <a:noFill/>
          </a:ln>
        </p:spPr>
      </p:sp>
      <p:sp>
        <p:nvSpPr>
          <p:cNvPr id="11" name="Rectangle 10">
            <a:extLst>
              <a:ext uri="{FF2B5EF4-FFF2-40B4-BE49-F238E27FC236}">
                <a16:creationId xmlns:a16="http://schemas.microsoft.com/office/drawing/2014/main" id="{7670896B-349E-4B37-8E1B-A9F2042A8B88}"/>
              </a:ext>
            </a:extLst>
          </p:cNvPr>
          <p:cNvSpPr>
            <a:spLocks noGrp="1"/>
          </p:cNvSpPr>
          <p:nvPr/>
        </p:nvSpPr>
        <p:spPr>
          <a:xfrm>
            <a:off x="6429375" y="2809875"/>
            <a:ext cx="4572000" cy="514350"/>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Privacy</a:t>
            </a:r>
          </a:p>
        </p:txBody>
      </p:sp>
      <p:sp>
        <p:nvSpPr>
          <p:cNvPr id="12" name="Rectangle: Rounded Corners 11">
            <a:extLst>
              <a:ext uri="{FF2B5EF4-FFF2-40B4-BE49-F238E27FC236}">
                <a16:creationId xmlns:a16="http://schemas.microsoft.com/office/drawing/2014/main" id="{9641FD76-B031-4D82-B1EE-5A92FD5830EA}"/>
              </a:ext>
            </a:extLst>
          </p:cNvPr>
          <p:cNvSpPr>
            <a:spLocks noGrp="1"/>
          </p:cNvSpPr>
          <p:nvPr/>
        </p:nvSpPr>
        <p:spPr>
          <a:xfrm>
            <a:off x="6143625" y="2990850"/>
            <a:ext cx="114300" cy="114300"/>
          </a:xfrm>
          <a:prstGeom prst="roundRect">
            <a:avLst>
              <a:gd name="adj" fmla="val 50000"/>
            </a:avLst>
          </a:prstGeom>
          <a:solidFill>
            <a:srgbClr val="F2B128"/>
          </a:solidFill>
          <a:ln w="0">
            <a:noFill/>
          </a:ln>
        </p:spPr>
      </p:sp>
      <p:sp>
        <p:nvSpPr>
          <p:cNvPr id="13" name="Rectangle 12">
            <a:extLst>
              <a:ext uri="{FF2B5EF4-FFF2-40B4-BE49-F238E27FC236}">
                <a16:creationId xmlns:a16="http://schemas.microsoft.com/office/drawing/2014/main" id="{20DC1B69-6500-4B44-8102-D9C212F50440}"/>
              </a:ext>
            </a:extLst>
          </p:cNvPr>
          <p:cNvSpPr>
            <a:spLocks noGrp="1"/>
          </p:cNvSpPr>
          <p:nvPr/>
        </p:nvSpPr>
        <p:spPr>
          <a:xfrm>
            <a:off x="1095375" y="3571875"/>
            <a:ext cx="4572000" cy="514350"/>
          </a:xfrm>
          <a:prstGeom prst="rect">
            <a:avLst/>
          </a:prstGeom>
          <a:noFill/>
          <a:ln w="0">
            <a:noFill/>
          </a:ln>
        </p:spPr>
        <p:txBody>
          <a:bodyPr anchor="ctr">
            <a:normAutofit/>
          </a:bodyPr>
          <a:lstStyle/>
          <a:p>
            <a:pPr algn="l">
              <a:defRPr sz="2175" b="1" i="0">
                <a:solidFill>
                  <a:srgbClr val="0B335F"/>
                </a:solidFill>
                <a:latin typeface="DejaVu Sans"/>
                <a:ea typeface="DejaVu Sans"/>
                <a:cs typeface="DejaVu Sans"/>
              </a:defRPr>
            </a:pPr>
            <a:r>
              <a:rPr sz="2175" b="1" i="0">
                <a:solidFill>
                  <a:srgbClr val="0B335F"/>
                </a:solidFill>
                <a:latin typeface="DejaVu Sans"/>
                <a:ea typeface="DejaVu Sans"/>
                <a:cs typeface="DejaVu Sans"/>
              </a:rPr>
              <a:t>Choices</a:t>
            </a:r>
          </a:p>
        </p:txBody>
      </p:sp>
      <p:sp>
        <p:nvSpPr>
          <p:cNvPr id="14" name="Rectangle: Rounded Corners 13">
            <a:extLst>
              <a:ext uri="{FF2B5EF4-FFF2-40B4-BE49-F238E27FC236}">
                <a16:creationId xmlns:a16="http://schemas.microsoft.com/office/drawing/2014/main" id="{0D138228-86F3-416B-B0F3-3E20A205BBFE}"/>
              </a:ext>
            </a:extLst>
          </p:cNvPr>
          <p:cNvSpPr>
            <a:spLocks noGrp="1"/>
          </p:cNvSpPr>
          <p:nvPr/>
        </p:nvSpPr>
        <p:spPr>
          <a:xfrm>
            <a:off x="809625" y="3752850"/>
            <a:ext cx="114300" cy="114300"/>
          </a:xfrm>
          <a:prstGeom prst="roundRect">
            <a:avLst>
              <a:gd name="adj" fmla="val 50000"/>
            </a:avLst>
          </a:prstGeom>
          <a:solidFill>
            <a:srgbClr val="F2B128"/>
          </a:solidFill>
          <a:ln w="0">
            <a:noFill/>
          </a:ln>
        </p:spPr>
      </p:sp>
      <p:sp>
        <p:nvSpPr>
          <p:cNvPr id="15" name="Rectangle 14">
            <a:extLst>
              <a:ext uri="{FF2B5EF4-FFF2-40B4-BE49-F238E27FC236}">
                <a16:creationId xmlns:a16="http://schemas.microsoft.com/office/drawing/2014/main" id="{70A99CEA-00C2-4947-8B3B-F8165E6FC77B}"/>
              </a:ext>
            </a:extLst>
          </p:cNvPr>
          <p:cNvSpPr>
            <a:spLocks noGrp="1"/>
          </p:cNvSpPr>
          <p:nvPr/>
        </p:nvSpPr>
        <p:spPr>
          <a:xfrm>
            <a:off x="6429375" y="3571875"/>
            <a:ext cx="4572000" cy="514350"/>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Relationships</a:t>
            </a:r>
          </a:p>
        </p:txBody>
      </p:sp>
      <p:sp>
        <p:nvSpPr>
          <p:cNvPr id="16" name="Rectangle: Rounded Corners 15">
            <a:extLst>
              <a:ext uri="{FF2B5EF4-FFF2-40B4-BE49-F238E27FC236}">
                <a16:creationId xmlns:a16="http://schemas.microsoft.com/office/drawing/2014/main" id="{D9AF6662-AFC2-43CA-9CF0-97A047F022EE}"/>
              </a:ext>
            </a:extLst>
          </p:cNvPr>
          <p:cNvSpPr>
            <a:spLocks noGrp="1"/>
          </p:cNvSpPr>
          <p:nvPr/>
        </p:nvSpPr>
        <p:spPr>
          <a:xfrm>
            <a:off x="6143625" y="3752850"/>
            <a:ext cx="114300" cy="114300"/>
          </a:xfrm>
          <a:prstGeom prst="roundRect">
            <a:avLst>
              <a:gd name="adj" fmla="val 50000"/>
            </a:avLst>
          </a:prstGeom>
          <a:solidFill>
            <a:srgbClr val="F2B128"/>
          </a:solidFill>
          <a:ln w="0">
            <a:noFill/>
          </a:ln>
        </p:spPr>
      </p:sp>
      <p:sp>
        <p:nvSpPr>
          <p:cNvPr id="17" name="Rectangle 16">
            <a:extLst>
              <a:ext uri="{FF2B5EF4-FFF2-40B4-BE49-F238E27FC236}">
                <a16:creationId xmlns:a16="http://schemas.microsoft.com/office/drawing/2014/main" id="{91ABC4B8-E34E-4376-A751-A1533956F6BD}"/>
              </a:ext>
            </a:extLst>
          </p:cNvPr>
          <p:cNvSpPr>
            <a:spLocks noGrp="1"/>
          </p:cNvSpPr>
          <p:nvPr/>
        </p:nvSpPr>
        <p:spPr>
          <a:xfrm>
            <a:off x="1095375" y="4333875"/>
            <a:ext cx="4572000" cy="514350"/>
          </a:xfrm>
          <a:prstGeom prst="rect">
            <a:avLst/>
          </a:prstGeom>
          <a:noFill/>
          <a:ln w="0">
            <a:noFill/>
          </a:ln>
        </p:spPr>
        <p:txBody>
          <a:bodyPr anchor="ctr">
            <a:normAutofit/>
          </a:bodyPr>
          <a:lstStyle/>
          <a:p>
            <a:pPr algn="l">
              <a:defRPr sz="2175" b="1" i="0">
                <a:solidFill>
                  <a:srgbClr val="0B335F"/>
                </a:solidFill>
                <a:latin typeface="DejaVu Sans"/>
                <a:ea typeface="DejaVu Sans"/>
                <a:cs typeface="DejaVu Sans"/>
              </a:defRPr>
            </a:pPr>
            <a:r>
              <a:rPr sz="2175" b="1" i="0">
                <a:solidFill>
                  <a:srgbClr val="0B335F"/>
                </a:solidFill>
                <a:latin typeface="DejaVu Sans"/>
                <a:ea typeface="DejaVu Sans"/>
                <a:cs typeface="DejaVu Sans"/>
              </a:rPr>
              <a:t>Purpose</a:t>
            </a:r>
          </a:p>
        </p:txBody>
      </p:sp>
      <p:sp>
        <p:nvSpPr>
          <p:cNvPr id="18" name="Rectangle: Rounded Corners 17">
            <a:extLst>
              <a:ext uri="{FF2B5EF4-FFF2-40B4-BE49-F238E27FC236}">
                <a16:creationId xmlns:a16="http://schemas.microsoft.com/office/drawing/2014/main" id="{4076BEF9-6A30-46A6-8547-A837B7581C7D}"/>
              </a:ext>
            </a:extLst>
          </p:cNvPr>
          <p:cNvSpPr>
            <a:spLocks noGrp="1"/>
          </p:cNvSpPr>
          <p:nvPr/>
        </p:nvSpPr>
        <p:spPr>
          <a:xfrm>
            <a:off x="809625" y="4514850"/>
            <a:ext cx="114300" cy="114300"/>
          </a:xfrm>
          <a:prstGeom prst="roundRect">
            <a:avLst>
              <a:gd name="adj" fmla="val 50000"/>
            </a:avLst>
          </a:prstGeom>
          <a:solidFill>
            <a:srgbClr val="F2B128"/>
          </a:solidFill>
          <a:ln w="0">
            <a:noFill/>
          </a:ln>
        </p:spPr>
      </p:sp>
      <p:sp>
        <p:nvSpPr>
          <p:cNvPr id="19" name="Rectangle 18">
            <a:extLst>
              <a:ext uri="{FF2B5EF4-FFF2-40B4-BE49-F238E27FC236}">
                <a16:creationId xmlns:a16="http://schemas.microsoft.com/office/drawing/2014/main" id="{4B7886F2-0D32-4EA5-A302-AD7513B334B1}"/>
              </a:ext>
            </a:extLst>
          </p:cNvPr>
          <p:cNvSpPr>
            <a:spLocks noGrp="1"/>
          </p:cNvSpPr>
          <p:nvPr/>
        </p:nvSpPr>
        <p:spPr>
          <a:xfrm>
            <a:off x="6429375" y="4333875"/>
            <a:ext cx="4572000" cy="514350"/>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Place in the congregation</a:t>
            </a:r>
          </a:p>
        </p:txBody>
      </p:sp>
      <p:sp>
        <p:nvSpPr>
          <p:cNvPr id="20" name="Rectangle: Rounded Corners 19">
            <a:extLst>
              <a:ext uri="{FF2B5EF4-FFF2-40B4-BE49-F238E27FC236}">
                <a16:creationId xmlns:a16="http://schemas.microsoft.com/office/drawing/2014/main" id="{AF735E47-09B3-48AB-B9E9-3D8220783ED7}"/>
              </a:ext>
            </a:extLst>
          </p:cNvPr>
          <p:cNvSpPr>
            <a:spLocks noGrp="1"/>
          </p:cNvSpPr>
          <p:nvPr/>
        </p:nvSpPr>
        <p:spPr>
          <a:xfrm>
            <a:off x="6143625" y="4514850"/>
            <a:ext cx="114300" cy="114300"/>
          </a:xfrm>
          <a:prstGeom prst="roundRect">
            <a:avLst>
              <a:gd name="adj" fmla="val 50000"/>
            </a:avLst>
          </a:prstGeom>
          <a:solidFill>
            <a:srgbClr val="F2B128"/>
          </a:solidFill>
          <a:ln w="0">
            <a:noFill/>
          </a:ln>
        </p:spPr>
      </p:sp>
      <p:sp>
        <p:nvSpPr>
          <p:cNvPr id="21" name="Rectangle 20">
            <a:extLst>
              <a:ext uri="{FF2B5EF4-FFF2-40B4-BE49-F238E27FC236}">
                <a16:creationId xmlns:a16="http://schemas.microsoft.com/office/drawing/2014/main" id="{A9A3487F-8D2C-428D-94B2-2925AC403E6F}"/>
              </a:ext>
            </a:extLst>
          </p:cNvPr>
          <p:cNvSpPr>
            <a:spLocks noGrp="1"/>
          </p:cNvSpPr>
          <p:nvPr/>
        </p:nvSpPr>
        <p:spPr>
          <a:xfrm>
            <a:off x="666750" y="5848350"/>
            <a:ext cx="95250" cy="552450"/>
          </a:xfrm>
          <a:prstGeom prst="rect">
            <a:avLst/>
          </a:prstGeom>
          <a:solidFill>
            <a:srgbClr val="F2B128"/>
          </a:solidFill>
          <a:ln w="0">
            <a:noFill/>
          </a:ln>
        </p:spPr>
      </p:sp>
      <p:sp>
        <p:nvSpPr>
          <p:cNvPr id="22" name="Rectangle 21">
            <a:extLst>
              <a:ext uri="{FF2B5EF4-FFF2-40B4-BE49-F238E27FC236}">
                <a16:creationId xmlns:a16="http://schemas.microsoft.com/office/drawing/2014/main" id="{35456ABE-76E0-45D6-AF37-0A632D8B5010}"/>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Needing help does not erase a person's voice, value, or right to belong.</a:t>
            </a:r>
          </a:p>
        </p:txBody>
      </p:sp>
    </p:spTree>
    <p:extLst>
      <p:ext uri="{BB962C8B-B14F-4D97-AF65-F5344CB8AC3E}">
        <p14:creationId xmlns:p14="http://schemas.microsoft.com/office/powerpoint/2010/main" val="13582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50843BB-6EB1-479A-A7D4-5413D5E544B4}"/>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D87EB57E-DB5F-464A-B170-58E6B48A5DC5}"/>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The church's opportunity</a:t>
            </a:r>
          </a:p>
        </p:txBody>
      </p:sp>
      <p:sp>
        <p:nvSpPr>
          <p:cNvPr id="3" name="Rectangle 2">
            <a:extLst>
              <a:ext uri="{FF2B5EF4-FFF2-40B4-BE49-F238E27FC236}">
                <a16:creationId xmlns:a16="http://schemas.microsoft.com/office/drawing/2014/main" id="{A8D469C5-452A-4D40-8A0E-680B2EFCBA62}"/>
              </a:ext>
            </a:extLst>
          </p:cNvPr>
          <p:cNvSpPr>
            <a:spLocks noGrp="1"/>
          </p:cNvSpPr>
          <p:nvPr/>
        </p:nvSpPr>
        <p:spPr>
          <a:xfrm>
            <a:off x="10001250" y="228600"/>
            <a:ext cx="1809750" cy="647700"/>
          </a:xfrm>
          <a:prstGeom prst="rect">
            <a:avLst/>
          </a:prstGeom>
          <a:solidFill>
            <a:srgbClr val="FFFFFF"/>
          </a:solidFill>
          <a:ln w="0">
            <a:noFill/>
          </a:ln>
        </p:spPr>
      </p:sp>
      <p:pic>
        <p:nvPicPr>
          <p:cNvPr id="14" name="Picture 13"/>
          <p:cNvPicPr>
            <a:picLocks noChangeAspect="1"/>
          </p:cNvPicPr>
          <p:nvPr/>
        </p:nvPicPr>
        <p:blipFill>
          <a:blip r:embed="rId3"/>
          <a:stretch/>
        </p:blipFill>
        <p:spPr>
          <a:xfrm>
            <a:off x="10103941" y="285750"/>
            <a:ext cx="1604367" cy="533400"/>
          </a:xfrm>
          <a:prstGeom prst="rect">
            <a:avLst/>
          </a:prstGeom>
        </p:spPr>
      </p:pic>
      <p:sp>
        <p:nvSpPr>
          <p:cNvPr id="5" name="Rectangle 4">
            <a:extLst>
              <a:ext uri="{FF2B5EF4-FFF2-40B4-BE49-F238E27FC236}">
                <a16:creationId xmlns:a16="http://schemas.microsoft.com/office/drawing/2014/main" id="{A11C5DCC-EB61-4227-B6A2-A37B3652880A}"/>
              </a:ext>
            </a:extLst>
          </p:cNvPr>
          <p:cNvSpPr>
            <a:spLocks noGrp="1"/>
          </p:cNvSpPr>
          <p:nvPr/>
        </p:nvSpPr>
        <p:spPr>
          <a:xfrm>
            <a:off x="781050" y="1619250"/>
            <a:ext cx="4857750" cy="495300"/>
          </a:xfrm>
          <a:prstGeom prst="rect">
            <a:avLst/>
          </a:prstGeom>
          <a:noFill/>
          <a:ln w="0">
            <a:noFill/>
          </a:ln>
        </p:spPr>
        <p:txBody>
          <a:bodyPr anchor="ctr">
            <a:normAutofit/>
          </a:bodyPr>
          <a:lstStyle/>
          <a:p>
            <a:pPr algn="l">
              <a:defRPr sz="2025" b="1" i="0">
                <a:solidFill>
                  <a:srgbClr val="F2B128"/>
                </a:solidFill>
                <a:latin typeface="DejaVu Sans"/>
                <a:ea typeface="DejaVu Sans"/>
                <a:cs typeface="DejaVu Sans"/>
              </a:defRPr>
            </a:pPr>
            <a:r>
              <a:rPr sz="2025" b="1" i="0">
                <a:solidFill>
                  <a:srgbClr val="F2B128"/>
                </a:solidFill>
                <a:latin typeface="DejaVu Sans"/>
                <a:ea typeface="DejaVu Sans"/>
                <a:cs typeface="DejaVu Sans"/>
              </a:rPr>
              <a:t>Notice and listen</a:t>
            </a:r>
          </a:p>
        </p:txBody>
      </p:sp>
      <p:sp>
        <p:nvSpPr>
          <p:cNvPr id="6" name="Rectangle 5">
            <a:extLst>
              <a:ext uri="{FF2B5EF4-FFF2-40B4-BE49-F238E27FC236}">
                <a16:creationId xmlns:a16="http://schemas.microsoft.com/office/drawing/2014/main" id="{287944B4-91BE-469E-A1F9-96783D738DB6}"/>
              </a:ext>
            </a:extLst>
          </p:cNvPr>
          <p:cNvSpPr>
            <a:spLocks noGrp="1"/>
          </p:cNvSpPr>
          <p:nvPr/>
        </p:nvSpPr>
        <p:spPr>
          <a:xfrm>
            <a:off x="6477000" y="1619250"/>
            <a:ext cx="4762500" cy="495300"/>
          </a:xfrm>
          <a:prstGeom prst="rect">
            <a:avLst/>
          </a:prstGeom>
          <a:noFill/>
          <a:ln w="0">
            <a:noFill/>
          </a:ln>
        </p:spPr>
        <p:txBody>
          <a:bodyPr anchor="ctr">
            <a:normAutofit/>
          </a:bodyPr>
          <a:lstStyle/>
          <a:p>
            <a:pPr algn="l">
              <a:defRPr sz="2025" b="1" i="0">
                <a:solidFill>
                  <a:srgbClr val="F2B128"/>
                </a:solidFill>
                <a:latin typeface="DejaVu Sans"/>
                <a:ea typeface="DejaVu Sans"/>
                <a:cs typeface="DejaVu Sans"/>
              </a:defRPr>
            </a:pPr>
            <a:r>
              <a:rPr sz="2025" b="1" i="0">
                <a:solidFill>
                  <a:srgbClr val="F2B128"/>
                </a:solidFill>
                <a:latin typeface="DejaVu Sans"/>
                <a:ea typeface="DejaVu Sans"/>
                <a:cs typeface="DejaVu Sans"/>
              </a:rPr>
              <a:t>Include and support</a:t>
            </a:r>
          </a:p>
        </p:txBody>
      </p:sp>
      <p:sp>
        <p:nvSpPr>
          <p:cNvPr id="7" name="Rectangle 6">
            <a:extLst>
              <a:ext uri="{FF2B5EF4-FFF2-40B4-BE49-F238E27FC236}">
                <a16:creationId xmlns:a16="http://schemas.microsoft.com/office/drawing/2014/main" id="{F92B2542-B18E-4541-BEB1-37768400FC44}"/>
              </a:ext>
            </a:extLst>
          </p:cNvPr>
          <p:cNvSpPr>
            <a:spLocks noGrp="1"/>
          </p:cNvSpPr>
          <p:nvPr/>
        </p:nvSpPr>
        <p:spPr>
          <a:xfrm>
            <a:off x="819150" y="2171700"/>
            <a:ext cx="4762500" cy="3143250"/>
          </a:xfrm>
          <a:prstGeom prst="rect">
            <a:avLst/>
          </a:prstGeom>
          <a:noFill/>
          <a:ln w="0">
            <a:noFill/>
          </a:ln>
        </p:spPr>
        <p:txBody>
          <a:bodyPr>
            <a:normAutofit/>
          </a:bodyPr>
          <a:lstStyle/>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Recognize when someone may be struggling</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Approach the person privately</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Listen without making assumptions</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Ask what support is wanted</a:t>
            </a:r>
          </a:p>
        </p:txBody>
      </p:sp>
      <p:sp>
        <p:nvSpPr>
          <p:cNvPr id="8" name="Rectangle 7">
            <a:extLst>
              <a:ext uri="{FF2B5EF4-FFF2-40B4-BE49-F238E27FC236}">
                <a16:creationId xmlns:a16="http://schemas.microsoft.com/office/drawing/2014/main" id="{606B43B9-3FB9-4016-AE60-DDDC7F355D39}"/>
              </a:ext>
            </a:extLst>
          </p:cNvPr>
          <p:cNvSpPr>
            <a:spLocks noGrp="1"/>
          </p:cNvSpPr>
          <p:nvPr/>
        </p:nvSpPr>
        <p:spPr>
          <a:xfrm>
            <a:off x="6515100" y="2171700"/>
            <a:ext cx="4762500" cy="3143250"/>
          </a:xfrm>
          <a:prstGeom prst="rect">
            <a:avLst/>
          </a:prstGeom>
          <a:noFill/>
          <a:ln w="0">
            <a:noFill/>
          </a:ln>
        </p:spPr>
        <p:txBody>
          <a:bodyPr>
            <a:normAutofit/>
          </a:bodyPr>
          <a:lstStyle/>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Include the person in decisions</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Work alongside the family</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Offer spiritual, social, and practical support</a:t>
            </a:r>
          </a:p>
          <a:p>
            <a:pPr marL="254000" indent="-127000">
              <a:spcAft>
                <a:spcPts val="700"/>
              </a:spcAft>
              <a:buChar char="•"/>
              <a:defRPr sz="1650">
                <a:solidFill>
                  <a:srgbClr val="FFFFFF"/>
                </a:solidFill>
                <a:latin typeface="DejaVu Sans"/>
                <a:ea typeface="DejaVu Sans"/>
                <a:cs typeface="DejaVu Sans"/>
              </a:defRPr>
            </a:pPr>
            <a:r>
              <a:rPr sz="1650">
                <a:solidFill>
                  <a:srgbClr val="FFFFFF"/>
                </a:solidFill>
                <a:latin typeface="DejaVu Sans"/>
                <a:ea typeface="DejaVu Sans"/>
                <a:cs typeface="DejaVu Sans"/>
              </a:rPr>
              <a:t>Help the person remain connected to church</a:t>
            </a:r>
          </a:p>
        </p:txBody>
      </p:sp>
      <p:sp>
        <p:nvSpPr>
          <p:cNvPr id="9" name="Rectangle 8">
            <a:extLst>
              <a:ext uri="{FF2B5EF4-FFF2-40B4-BE49-F238E27FC236}">
                <a16:creationId xmlns:a16="http://schemas.microsoft.com/office/drawing/2014/main" id="{B4872A51-DD17-409B-A550-CA2A5EA5E06D}"/>
              </a:ext>
            </a:extLst>
          </p:cNvPr>
          <p:cNvSpPr>
            <a:spLocks noGrp="1"/>
          </p:cNvSpPr>
          <p:nvPr/>
        </p:nvSpPr>
        <p:spPr>
          <a:xfrm>
            <a:off x="666750" y="5848350"/>
            <a:ext cx="95250" cy="552450"/>
          </a:xfrm>
          <a:prstGeom prst="rect">
            <a:avLst/>
          </a:prstGeom>
          <a:solidFill>
            <a:srgbClr val="F2B128"/>
          </a:solidFill>
          <a:ln w="0">
            <a:noFill/>
          </a:ln>
        </p:spPr>
      </p:sp>
      <p:sp>
        <p:nvSpPr>
          <p:cNvPr id="10" name="Rectangle 9">
            <a:extLst>
              <a:ext uri="{FF2B5EF4-FFF2-40B4-BE49-F238E27FC236}">
                <a16:creationId xmlns:a16="http://schemas.microsoft.com/office/drawing/2014/main" id="{A6012665-3155-480A-A374-E36693653590}"/>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The church can remain present without taking over someone's care.</a:t>
            </a:r>
          </a:p>
        </p:txBody>
      </p:sp>
    </p:spTree>
    <p:extLst>
      <p:ext uri="{BB962C8B-B14F-4D97-AF65-F5344CB8AC3E}">
        <p14:creationId xmlns:p14="http://schemas.microsoft.com/office/powerpoint/2010/main" val="25465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477677-5C9A-4CAD-B541-8C87C8A5410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8621B4BB-4605-433E-B412-097ADEE09C01}"/>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A model for congregational care</a:t>
            </a:r>
          </a:p>
        </p:txBody>
      </p:sp>
      <p:pic>
        <p:nvPicPr>
          <p:cNvPr id="12" name="Picture 11"/>
          <p:cNvPicPr>
            <a:picLocks noChangeAspect="1"/>
          </p:cNvPicPr>
          <p:nvPr/>
        </p:nvPicPr>
        <p:blipFill>
          <a:blip r:embed="rId3"/>
          <a:stretch/>
        </p:blipFill>
        <p:spPr>
          <a:xfrm>
            <a:off x="10103421" y="285750"/>
            <a:ext cx="1605409" cy="533400"/>
          </a:xfrm>
          <a:prstGeom prst="rect">
            <a:avLst/>
          </a:prstGeom>
        </p:spPr>
      </p:pic>
      <p:sp>
        <p:nvSpPr>
          <p:cNvPr id="4" name="Rectangle 3">
            <a:extLst>
              <a:ext uri="{FF2B5EF4-FFF2-40B4-BE49-F238E27FC236}">
                <a16:creationId xmlns:a16="http://schemas.microsoft.com/office/drawing/2014/main" id="{B00F23E6-77CD-440C-B40D-6435D0687C4F}"/>
              </a:ext>
            </a:extLst>
          </p:cNvPr>
          <p:cNvSpPr>
            <a:spLocks noGrp="1"/>
          </p:cNvSpPr>
          <p:nvPr/>
        </p:nvSpPr>
        <p:spPr>
          <a:xfrm>
            <a:off x="1428750" y="1762125"/>
            <a:ext cx="76200" cy="1000125"/>
          </a:xfrm>
          <a:prstGeom prst="rect">
            <a:avLst/>
          </a:prstGeom>
          <a:solidFill>
            <a:srgbClr val="F2B128"/>
          </a:solidFill>
          <a:ln w="0">
            <a:noFill/>
          </a:ln>
        </p:spPr>
      </p:sp>
      <p:sp>
        <p:nvSpPr>
          <p:cNvPr id="5" name="Rectangle 4">
            <a:extLst>
              <a:ext uri="{FF2B5EF4-FFF2-40B4-BE49-F238E27FC236}">
                <a16:creationId xmlns:a16="http://schemas.microsoft.com/office/drawing/2014/main" id="{160832FB-462E-42C2-A294-53562E0AB9E0}"/>
              </a:ext>
            </a:extLst>
          </p:cNvPr>
          <p:cNvSpPr>
            <a:spLocks noGrp="1"/>
          </p:cNvSpPr>
          <p:nvPr/>
        </p:nvSpPr>
        <p:spPr>
          <a:xfrm>
            <a:off x="1695450" y="1724025"/>
            <a:ext cx="9067800" cy="1076325"/>
          </a:xfrm>
          <a:prstGeom prst="rect">
            <a:avLst/>
          </a:prstGeom>
          <a:noFill/>
          <a:ln w="0">
            <a:noFill/>
          </a:ln>
        </p:spPr>
        <p:txBody>
          <a:bodyPr anchor="ctr">
            <a:normAutofit/>
          </a:bodyPr>
          <a:lstStyle/>
          <a:p>
            <a:pPr algn="ctr">
              <a:defRPr sz="3000" b="1" i="1">
                <a:solidFill>
                  <a:srgbClr val="0B335F"/>
                </a:solidFill>
                <a:latin typeface="DejaVu Sans"/>
                <a:ea typeface="DejaVu Sans"/>
                <a:cs typeface="DejaVu Sans"/>
              </a:defRPr>
            </a:pPr>
            <a:r>
              <a:rPr sz="3000" b="1" i="1">
                <a:solidFill>
                  <a:srgbClr val="0B335F"/>
                </a:solidFill>
                <a:latin typeface="DejaVu Sans"/>
                <a:ea typeface="DejaVu Sans"/>
                <a:cs typeface="DejaVu Sans"/>
              </a:rPr>
              <a:t>What do you want me to do for you?</a:t>
            </a:r>
          </a:p>
        </p:txBody>
      </p:sp>
      <p:sp>
        <p:nvSpPr>
          <p:cNvPr id="6" name="Rectangle 5">
            <a:extLst>
              <a:ext uri="{FF2B5EF4-FFF2-40B4-BE49-F238E27FC236}">
                <a16:creationId xmlns:a16="http://schemas.microsoft.com/office/drawing/2014/main" id="{0FCC2D49-240D-4A09-8C37-D18959A07C79}"/>
              </a:ext>
            </a:extLst>
          </p:cNvPr>
          <p:cNvSpPr>
            <a:spLocks noGrp="1"/>
          </p:cNvSpPr>
          <p:nvPr/>
        </p:nvSpPr>
        <p:spPr>
          <a:xfrm>
            <a:off x="4286250" y="2857500"/>
            <a:ext cx="3619500" cy="428625"/>
          </a:xfrm>
          <a:prstGeom prst="rect">
            <a:avLst/>
          </a:prstGeom>
          <a:noFill/>
          <a:ln w="0">
            <a:noFill/>
          </a:ln>
        </p:spPr>
        <p:txBody>
          <a:bodyPr anchor="ctr">
            <a:normAutofit/>
          </a:bodyPr>
          <a:lstStyle/>
          <a:p>
            <a:pPr algn="ctr">
              <a:defRPr sz="1725" b="1" i="0">
                <a:solidFill>
                  <a:srgbClr val="526978"/>
                </a:solidFill>
                <a:latin typeface="DejaVu Sans"/>
                <a:ea typeface="DejaVu Sans"/>
                <a:cs typeface="DejaVu Sans"/>
              </a:defRPr>
            </a:pPr>
            <a:r>
              <a:rPr sz="1725" b="1" i="0">
                <a:solidFill>
                  <a:srgbClr val="526978"/>
                </a:solidFill>
                <a:latin typeface="DejaVu Sans"/>
                <a:ea typeface="DejaVu Sans"/>
                <a:cs typeface="DejaVu Sans"/>
              </a:rPr>
              <a:t>Mark 10:51</a:t>
            </a:r>
          </a:p>
        </p:txBody>
      </p:sp>
      <p:sp>
        <p:nvSpPr>
          <p:cNvPr id="7" name="Rectangle 6">
            <a:extLst>
              <a:ext uri="{FF2B5EF4-FFF2-40B4-BE49-F238E27FC236}">
                <a16:creationId xmlns:a16="http://schemas.microsoft.com/office/drawing/2014/main" id="{1E5BF85D-3998-48B1-82F8-7E608618DFCD}"/>
              </a:ext>
            </a:extLst>
          </p:cNvPr>
          <p:cNvSpPr>
            <a:spLocks noGrp="1"/>
          </p:cNvSpPr>
          <p:nvPr/>
        </p:nvSpPr>
        <p:spPr>
          <a:xfrm>
            <a:off x="2000250" y="3762375"/>
            <a:ext cx="8191500" cy="762000"/>
          </a:xfrm>
          <a:prstGeom prst="rect">
            <a:avLst/>
          </a:prstGeom>
          <a:noFill/>
          <a:ln w="0">
            <a:noFill/>
          </a:ln>
        </p:spPr>
        <p:txBody>
          <a:bodyPr anchor="ctr">
            <a:normAutofit fontScale="97778"/>
          </a:bodyPr>
          <a:lstStyle/>
          <a:p>
            <a:pPr algn="ctr">
              <a:defRPr sz="2250" b="0" i="0">
                <a:solidFill>
                  <a:srgbClr val="183142"/>
                </a:solidFill>
                <a:latin typeface="DejaVu Sans"/>
                <a:ea typeface="DejaVu Sans"/>
                <a:cs typeface="DejaVu Sans"/>
              </a:defRPr>
            </a:pPr>
            <a:r>
              <a:rPr sz="2250" b="0" i="0">
                <a:solidFill>
                  <a:srgbClr val="183142"/>
                </a:solidFill>
                <a:latin typeface="DejaVu Sans"/>
                <a:ea typeface="DejaVu Sans"/>
                <a:cs typeface="DejaVu Sans"/>
              </a:rPr>
              <a:t>Jesus recognized a need and still asked the person what they wanted.</a:t>
            </a:r>
          </a:p>
        </p:txBody>
      </p:sp>
      <p:sp>
        <p:nvSpPr>
          <p:cNvPr id="8" name="Rectangle 7">
            <a:extLst>
              <a:ext uri="{FF2B5EF4-FFF2-40B4-BE49-F238E27FC236}">
                <a16:creationId xmlns:a16="http://schemas.microsoft.com/office/drawing/2014/main" id="{11D2ED9D-78D9-4069-BE25-1FD4E8C57267}"/>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D6DF34E9-778C-4619-8959-9E5199AA57D5}"/>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What is the difference between supporting someone and taking over?</a:t>
            </a:r>
          </a:p>
        </p:txBody>
      </p:sp>
    </p:spTree>
    <p:extLst>
      <p:ext uri="{BB962C8B-B14F-4D97-AF65-F5344CB8AC3E}">
        <p14:creationId xmlns:p14="http://schemas.microsoft.com/office/powerpoint/2010/main" val="1075260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5616A51-AF04-41D1-ADBB-4C7B0AD4E2FA}"/>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A0913E24-7DAA-459E-AE8E-A76657D2BBE5}"/>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700" b="1" i="0">
                <a:solidFill>
                  <a:srgbClr val="0B335F"/>
                </a:solidFill>
                <a:latin typeface="DejaVu Sans"/>
                <a:ea typeface="DejaVu Sans"/>
                <a:cs typeface="DejaVu Sans"/>
              </a:defRPr>
            </a:pPr>
            <a:r>
              <a:rPr sz="2700" b="1" i="0">
                <a:solidFill>
                  <a:srgbClr val="0B335F"/>
                </a:solidFill>
                <a:latin typeface="DejaVu Sans"/>
                <a:ea typeface="DejaVu Sans"/>
                <a:cs typeface="DejaVu Sans"/>
              </a:rPr>
              <a:t>Support the church can provide</a:t>
            </a:r>
          </a:p>
        </p:txBody>
      </p:sp>
      <p:pic>
        <p:nvPicPr>
          <p:cNvPr id="12" name="Picture 11"/>
          <p:cNvPicPr>
            <a:picLocks noChangeAspect="1"/>
          </p:cNvPicPr>
          <p:nvPr/>
        </p:nvPicPr>
        <p:blipFill>
          <a:blip r:embed="rId3"/>
          <a:stretch/>
        </p:blipFill>
        <p:spPr>
          <a:xfrm>
            <a:off x="10102900" y="285750"/>
            <a:ext cx="1606451" cy="533400"/>
          </a:xfrm>
          <a:prstGeom prst="rect">
            <a:avLst/>
          </a:prstGeom>
        </p:spPr>
      </p:pic>
      <p:sp>
        <p:nvSpPr>
          <p:cNvPr id="4" name="Rectangle 3">
            <a:extLst>
              <a:ext uri="{FF2B5EF4-FFF2-40B4-BE49-F238E27FC236}">
                <a16:creationId xmlns:a16="http://schemas.microsoft.com/office/drawing/2014/main" id="{E7915323-1DD1-4E15-8760-3E089023EEE0}"/>
              </a:ext>
            </a:extLst>
          </p:cNvPr>
          <p:cNvSpPr>
            <a:spLocks noGrp="1"/>
          </p:cNvSpPr>
          <p:nvPr/>
        </p:nvSpPr>
        <p:spPr>
          <a:xfrm>
            <a:off x="781050" y="1762125"/>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Presence and connection</a:t>
            </a:r>
          </a:p>
        </p:txBody>
      </p:sp>
      <p:sp>
        <p:nvSpPr>
          <p:cNvPr id="5" name="Rectangle 4">
            <a:extLst>
              <a:ext uri="{FF2B5EF4-FFF2-40B4-BE49-F238E27FC236}">
                <a16:creationId xmlns:a16="http://schemas.microsoft.com/office/drawing/2014/main" id="{67C349FD-5F4D-413A-B8A8-C7C9E57552E3}"/>
              </a:ext>
            </a:extLst>
          </p:cNvPr>
          <p:cNvSpPr>
            <a:spLocks noGrp="1"/>
          </p:cNvSpPr>
          <p:nvPr/>
        </p:nvSpPr>
        <p:spPr>
          <a:xfrm>
            <a:off x="6477000" y="1762125"/>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Practical help and purpose</a:t>
            </a:r>
          </a:p>
        </p:txBody>
      </p:sp>
      <p:sp>
        <p:nvSpPr>
          <p:cNvPr id="6" name="Rectangle 5">
            <a:extLst>
              <a:ext uri="{FF2B5EF4-FFF2-40B4-BE49-F238E27FC236}">
                <a16:creationId xmlns:a16="http://schemas.microsoft.com/office/drawing/2014/main" id="{E1DDAFE0-1645-44C5-A730-5FAC1EB03A43}"/>
              </a:ext>
            </a:extLst>
          </p:cNvPr>
          <p:cNvSpPr>
            <a:spLocks noGrp="1"/>
          </p:cNvSpPr>
          <p:nvPr/>
        </p:nvSpPr>
        <p:spPr>
          <a:xfrm>
            <a:off x="819150" y="2314575"/>
            <a:ext cx="4762500" cy="3381375"/>
          </a:xfrm>
          <a:prstGeom prst="rect">
            <a:avLst/>
          </a:prstGeom>
          <a:noFill/>
          <a:ln w="0">
            <a:noFill/>
          </a:ln>
        </p:spPr>
        <p:txBody>
          <a:bodyPr>
            <a:normAutofit/>
          </a:bodyPr>
          <a:lstStyle/>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Prayer, communion, Scripture, and pastoral visits</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Listening without judgment</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Telephone calls, visits, fellowship, and transportation</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Ways to participate from home</a:t>
            </a:r>
          </a:p>
        </p:txBody>
      </p:sp>
      <p:sp>
        <p:nvSpPr>
          <p:cNvPr id="7" name="Rectangle 6">
            <a:extLst>
              <a:ext uri="{FF2B5EF4-FFF2-40B4-BE49-F238E27FC236}">
                <a16:creationId xmlns:a16="http://schemas.microsoft.com/office/drawing/2014/main" id="{FE23323E-0F99-4E62-A686-8F82C2F6E726}"/>
              </a:ext>
            </a:extLst>
          </p:cNvPr>
          <p:cNvSpPr>
            <a:spLocks noGrp="1"/>
          </p:cNvSpPr>
          <p:nvPr/>
        </p:nvSpPr>
        <p:spPr>
          <a:xfrm>
            <a:off x="6515100" y="2314575"/>
            <a:ext cx="4762500" cy="3381375"/>
          </a:xfrm>
          <a:prstGeom prst="rect">
            <a:avLst/>
          </a:prstGeom>
          <a:noFill/>
          <a:ln w="0">
            <a:noFill/>
          </a:ln>
        </p:spPr>
        <p:txBody>
          <a:bodyPr>
            <a:normAutofit/>
          </a:bodyPr>
          <a:lstStyle/>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Meals, accessible seating, and large print materials</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Help with church responsibilities</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Opportunities to serve, mentor, lead, and pray</a:t>
            </a:r>
          </a:p>
          <a:p>
            <a:pPr marL="254000" indent="-127000">
              <a:spcAft>
                <a:spcPts val="7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Connections to reliable community resources</a:t>
            </a:r>
          </a:p>
        </p:txBody>
      </p:sp>
      <p:sp>
        <p:nvSpPr>
          <p:cNvPr id="8" name="Rectangle 7">
            <a:extLst>
              <a:ext uri="{FF2B5EF4-FFF2-40B4-BE49-F238E27FC236}">
                <a16:creationId xmlns:a16="http://schemas.microsoft.com/office/drawing/2014/main" id="{2243B587-204A-4963-A95E-384421715708}"/>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296529D3-7D2D-4328-A4D3-A5D6C49D409E}"/>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A changing role does not remove a person's purpose.</a:t>
            </a:r>
          </a:p>
        </p:txBody>
      </p:sp>
    </p:spTree>
    <p:extLst>
      <p:ext uri="{BB962C8B-B14F-4D97-AF65-F5344CB8AC3E}">
        <p14:creationId xmlns:p14="http://schemas.microsoft.com/office/powerpoint/2010/main" val="2113961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9EA8394-EF4F-48E3-A4F2-0C177044EF2E}"/>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D3129B37-82DD-4C51-9F24-2606E4CB5F46}"/>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Important boundaries</a:t>
            </a:r>
          </a:p>
        </p:txBody>
      </p:sp>
      <p:pic>
        <p:nvPicPr>
          <p:cNvPr id="10" name="Picture 9"/>
          <p:cNvPicPr>
            <a:picLocks noChangeAspect="1"/>
          </p:cNvPicPr>
          <p:nvPr/>
        </p:nvPicPr>
        <p:blipFill>
          <a:blip r:embed="rId3"/>
          <a:stretch/>
        </p:blipFill>
        <p:spPr>
          <a:xfrm>
            <a:off x="10102379" y="285750"/>
            <a:ext cx="1607493" cy="533400"/>
          </a:xfrm>
          <a:prstGeom prst="rect">
            <a:avLst/>
          </a:prstGeom>
        </p:spPr>
      </p:pic>
      <p:sp>
        <p:nvSpPr>
          <p:cNvPr id="4" name="Rectangle 3">
            <a:extLst>
              <a:ext uri="{FF2B5EF4-FFF2-40B4-BE49-F238E27FC236}">
                <a16:creationId xmlns:a16="http://schemas.microsoft.com/office/drawing/2014/main" id="{3E29CBDA-E838-4BA5-B6D9-AD45D1CBCABE}"/>
              </a:ext>
            </a:extLst>
          </p:cNvPr>
          <p:cNvSpPr>
            <a:spLocks noGrp="1"/>
          </p:cNvSpPr>
          <p:nvPr/>
        </p:nvSpPr>
        <p:spPr>
          <a:xfrm>
            <a:off x="762000" y="1381125"/>
            <a:ext cx="4762500" cy="495300"/>
          </a:xfrm>
          <a:prstGeom prst="rect">
            <a:avLst/>
          </a:prstGeom>
          <a:noFill/>
          <a:ln w="0">
            <a:noFill/>
          </a:ln>
        </p:spPr>
        <p:txBody>
          <a:bodyPr anchor="ctr">
            <a:normAutofit fontScale="90880"/>
          </a:bodyPr>
          <a:lstStyle/>
          <a:p>
            <a:pPr algn="l">
              <a:defRPr sz="2100" b="1" i="0">
                <a:solidFill>
                  <a:srgbClr val="9F2F2F"/>
                </a:solidFill>
                <a:latin typeface="DejaVu Sans"/>
                <a:ea typeface="DejaVu Sans"/>
                <a:cs typeface="DejaVu Sans"/>
              </a:defRPr>
            </a:pPr>
            <a:r>
              <a:rPr sz="2100" b="1" i="0">
                <a:solidFill>
                  <a:srgbClr val="9F2F2F"/>
                </a:solidFill>
                <a:latin typeface="DejaVu Sans"/>
                <a:ea typeface="DejaVu Sans"/>
                <a:cs typeface="DejaVu Sans"/>
              </a:rPr>
              <a:t>The congregation should avoid</a:t>
            </a:r>
          </a:p>
        </p:txBody>
      </p:sp>
      <p:sp>
        <p:nvSpPr>
          <p:cNvPr id="5" name="Rectangle 4">
            <a:extLst>
              <a:ext uri="{FF2B5EF4-FFF2-40B4-BE49-F238E27FC236}">
                <a16:creationId xmlns:a16="http://schemas.microsoft.com/office/drawing/2014/main" id="{D41C87DE-FB74-4433-8298-53018FBFBA86}"/>
              </a:ext>
            </a:extLst>
          </p:cNvPr>
          <p:cNvSpPr>
            <a:spLocks noGrp="1"/>
          </p:cNvSpPr>
          <p:nvPr/>
        </p:nvSpPr>
        <p:spPr>
          <a:xfrm>
            <a:off x="952500" y="1952625"/>
            <a:ext cx="10287000" cy="3619500"/>
          </a:xfrm>
          <a:prstGeom prst="rect">
            <a:avLst/>
          </a:prstGeom>
          <a:noFill/>
          <a:ln w="0">
            <a:noFill/>
          </a:ln>
        </p:spPr>
        <p:txBody>
          <a:bodyPr>
            <a:normAutofit/>
          </a:bodyPr>
          <a:lstStyle/>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Diagnosing dementia or another condition</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Making medical, legal, financial, or family decisions</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Discussing someone's situation publicly</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Contacting family secretly without an immediate safety concern</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Pressuring someone to accept help</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Assuming adult children are uninvolved</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Promising help the church cannot provide consistently</a:t>
            </a:r>
          </a:p>
          <a:p>
            <a:pPr marL="254000" indent="-127000">
              <a:spcAft>
                <a:spcPts val="500"/>
              </a:spcAft>
              <a:buChar char="•"/>
              <a:defRPr sz="1575">
                <a:solidFill>
                  <a:srgbClr val="183142"/>
                </a:solidFill>
                <a:latin typeface="DejaVu Sans"/>
                <a:ea typeface="DejaVu Sans"/>
                <a:cs typeface="DejaVu Sans"/>
              </a:defRPr>
            </a:pPr>
            <a:r>
              <a:rPr sz="1575">
                <a:solidFill>
                  <a:srgbClr val="183142"/>
                </a:solidFill>
                <a:latin typeface="DejaVu Sans"/>
                <a:ea typeface="DejaVu Sans"/>
                <a:cs typeface="DejaVu Sans"/>
              </a:rPr>
              <a:t>Removing responsibilities without including the person</a:t>
            </a:r>
          </a:p>
        </p:txBody>
      </p:sp>
      <p:sp>
        <p:nvSpPr>
          <p:cNvPr id="6" name="Rectangle 5">
            <a:extLst>
              <a:ext uri="{FF2B5EF4-FFF2-40B4-BE49-F238E27FC236}">
                <a16:creationId xmlns:a16="http://schemas.microsoft.com/office/drawing/2014/main" id="{8D89804C-68BE-4021-991B-FAD0ADA4438C}"/>
              </a:ext>
            </a:extLst>
          </p:cNvPr>
          <p:cNvSpPr>
            <a:spLocks noGrp="1"/>
          </p:cNvSpPr>
          <p:nvPr/>
        </p:nvSpPr>
        <p:spPr>
          <a:xfrm>
            <a:off x="666750" y="5848350"/>
            <a:ext cx="95250" cy="552450"/>
          </a:xfrm>
          <a:prstGeom prst="rect">
            <a:avLst/>
          </a:prstGeom>
          <a:solidFill>
            <a:srgbClr val="F2B128"/>
          </a:solidFill>
          <a:ln w="0">
            <a:noFill/>
          </a:ln>
        </p:spPr>
      </p:sp>
      <p:sp>
        <p:nvSpPr>
          <p:cNvPr id="7" name="Rectangle 6">
            <a:extLst>
              <a:ext uri="{FF2B5EF4-FFF2-40B4-BE49-F238E27FC236}">
                <a16:creationId xmlns:a16="http://schemas.microsoft.com/office/drawing/2014/main" id="{B1F56D32-8A53-44DE-AE84-CC69935F8DD4}"/>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church notices, supports, and encourages appropriate help. Qualified professionals diagnose.</a:t>
            </a:r>
          </a:p>
        </p:txBody>
      </p:sp>
    </p:spTree>
    <p:extLst>
      <p:ext uri="{BB962C8B-B14F-4D97-AF65-F5344CB8AC3E}">
        <p14:creationId xmlns:p14="http://schemas.microsoft.com/office/powerpoint/2010/main" val="10885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FF74FB-4EB0-487B-BEA8-DB03ECADD1F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377AB873-E86A-4147-AC87-46828A3818D3}"/>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700" b="1" i="0">
                <a:solidFill>
                  <a:srgbClr val="0B335F"/>
                </a:solidFill>
                <a:latin typeface="DejaVu Sans"/>
                <a:ea typeface="DejaVu Sans"/>
                <a:cs typeface="DejaVu Sans"/>
              </a:defRPr>
            </a:pPr>
            <a:r>
              <a:rPr sz="2700" b="1" i="0">
                <a:solidFill>
                  <a:srgbClr val="0B335F"/>
                </a:solidFill>
                <a:latin typeface="DejaVu Sans"/>
                <a:ea typeface="DejaVu Sans"/>
                <a:cs typeface="DejaVu Sans"/>
              </a:rPr>
              <a:t>Church roles and professional roles</a:t>
            </a:r>
          </a:p>
        </p:txBody>
      </p:sp>
      <p:pic>
        <p:nvPicPr>
          <p:cNvPr id="12" name="Picture 11"/>
          <p:cNvPicPr>
            <a:picLocks noChangeAspect="1"/>
          </p:cNvPicPr>
          <p:nvPr/>
        </p:nvPicPr>
        <p:blipFill>
          <a:blip r:embed="rId3"/>
          <a:stretch/>
        </p:blipFill>
        <p:spPr>
          <a:xfrm>
            <a:off x="10101858" y="285750"/>
            <a:ext cx="1608534" cy="533400"/>
          </a:xfrm>
          <a:prstGeom prst="rect">
            <a:avLst/>
          </a:prstGeom>
        </p:spPr>
      </p:pic>
      <p:sp>
        <p:nvSpPr>
          <p:cNvPr id="4" name="Rectangle 3">
            <a:extLst>
              <a:ext uri="{FF2B5EF4-FFF2-40B4-BE49-F238E27FC236}">
                <a16:creationId xmlns:a16="http://schemas.microsoft.com/office/drawing/2014/main" id="{D38145EB-F2D6-4582-8CEF-7816EE675775}"/>
              </a:ext>
            </a:extLst>
          </p:cNvPr>
          <p:cNvSpPr>
            <a:spLocks noGrp="1"/>
          </p:cNvSpPr>
          <p:nvPr/>
        </p:nvSpPr>
        <p:spPr>
          <a:xfrm>
            <a:off x="781050" y="1809750"/>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Within the church's role</a:t>
            </a:r>
          </a:p>
        </p:txBody>
      </p:sp>
      <p:sp>
        <p:nvSpPr>
          <p:cNvPr id="5" name="Rectangle 4">
            <a:extLst>
              <a:ext uri="{FF2B5EF4-FFF2-40B4-BE49-F238E27FC236}">
                <a16:creationId xmlns:a16="http://schemas.microsoft.com/office/drawing/2014/main" id="{B1089CD6-4463-461D-871C-11ED0A5212D1}"/>
              </a:ext>
            </a:extLst>
          </p:cNvPr>
          <p:cNvSpPr>
            <a:spLocks noGrp="1"/>
          </p:cNvSpPr>
          <p:nvPr/>
        </p:nvSpPr>
        <p:spPr>
          <a:xfrm>
            <a:off x="6477000" y="1809750"/>
            <a:ext cx="4762500" cy="495300"/>
          </a:xfrm>
          <a:prstGeom prst="rect">
            <a:avLst/>
          </a:prstGeom>
          <a:noFill/>
          <a:ln w="0">
            <a:noFill/>
          </a:ln>
        </p:spPr>
        <p:txBody>
          <a:bodyPr anchor="ctr">
            <a:normAutofit/>
          </a:bodyPr>
          <a:lstStyle/>
          <a:p>
            <a:pPr algn="l">
              <a:defRPr sz="2025" b="1" i="0">
                <a:solidFill>
                  <a:srgbClr val="9F2F2F"/>
                </a:solidFill>
                <a:latin typeface="DejaVu Sans"/>
                <a:ea typeface="DejaVu Sans"/>
                <a:cs typeface="DejaVu Sans"/>
              </a:defRPr>
            </a:pPr>
            <a:r>
              <a:rPr sz="2025" b="1" i="0">
                <a:solidFill>
                  <a:srgbClr val="9F2F2F"/>
                </a:solidFill>
                <a:latin typeface="DejaVu Sans"/>
                <a:ea typeface="DejaVu Sans"/>
                <a:cs typeface="DejaVu Sans"/>
              </a:rPr>
              <a:t>Requires trained professionals</a:t>
            </a:r>
          </a:p>
        </p:txBody>
      </p:sp>
      <p:sp>
        <p:nvSpPr>
          <p:cNvPr id="6" name="Rectangle 5">
            <a:extLst>
              <a:ext uri="{FF2B5EF4-FFF2-40B4-BE49-F238E27FC236}">
                <a16:creationId xmlns:a16="http://schemas.microsoft.com/office/drawing/2014/main" id="{970AA331-4F91-4B8E-AAB9-2C5C5B1826FC}"/>
              </a:ext>
            </a:extLst>
          </p:cNvPr>
          <p:cNvSpPr>
            <a:spLocks noGrp="1"/>
          </p:cNvSpPr>
          <p:nvPr/>
        </p:nvSpPr>
        <p:spPr>
          <a:xfrm>
            <a:off x="819150" y="2362200"/>
            <a:ext cx="4762500" cy="2857500"/>
          </a:xfrm>
          <a:prstGeom prst="rect">
            <a:avLst/>
          </a:prstGeom>
          <a:noFill/>
          <a:ln w="0">
            <a:noFill/>
          </a:ln>
        </p:spPr>
        <p:txBody>
          <a:bodyPr>
            <a:normAutofit/>
          </a:bodyPr>
          <a:lstStyle/>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Listening and prayer</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Connection and inclusion</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Meals and transportation</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Visits and dependable referrals</a:t>
            </a:r>
          </a:p>
        </p:txBody>
      </p:sp>
      <p:sp>
        <p:nvSpPr>
          <p:cNvPr id="7" name="Rectangle 6">
            <a:extLst>
              <a:ext uri="{FF2B5EF4-FFF2-40B4-BE49-F238E27FC236}">
                <a16:creationId xmlns:a16="http://schemas.microsoft.com/office/drawing/2014/main" id="{572AED84-0183-47AB-B7DB-ADAD3AC6955C}"/>
              </a:ext>
            </a:extLst>
          </p:cNvPr>
          <p:cNvSpPr>
            <a:spLocks noGrp="1"/>
          </p:cNvSpPr>
          <p:nvPr/>
        </p:nvSpPr>
        <p:spPr>
          <a:xfrm>
            <a:off x="6515100" y="2362200"/>
            <a:ext cx="4762500" cy="2857500"/>
          </a:xfrm>
          <a:prstGeom prst="rect">
            <a:avLst/>
          </a:prstGeom>
          <a:noFill/>
          <a:ln w="0">
            <a:noFill/>
          </a:ln>
        </p:spPr>
        <p:txBody>
          <a:bodyPr>
            <a:normAutofit/>
          </a:bodyPr>
          <a:lstStyle/>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Diagnosis and medical treatment</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Legal or financial guidance</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Personal care that requires training</a:t>
            </a:r>
          </a:p>
          <a:p>
            <a:pPr marL="254000" indent="-127000">
              <a:spcAft>
                <a:spcPts val="700"/>
              </a:spcAft>
              <a:buChar char="•"/>
              <a:defRPr sz="1800">
                <a:solidFill>
                  <a:srgbClr val="183142"/>
                </a:solidFill>
                <a:latin typeface="DejaVu Sans"/>
                <a:ea typeface="DejaVu Sans"/>
                <a:cs typeface="DejaVu Sans"/>
              </a:defRPr>
            </a:pPr>
            <a:r>
              <a:rPr sz="1800">
                <a:solidFill>
                  <a:srgbClr val="183142"/>
                </a:solidFill>
                <a:latin typeface="DejaVu Sans"/>
                <a:ea typeface="DejaVu Sans"/>
                <a:cs typeface="DejaVu Sans"/>
              </a:rPr>
              <a:t>Decisions about a person's capacity</a:t>
            </a:r>
          </a:p>
        </p:txBody>
      </p:sp>
      <p:sp>
        <p:nvSpPr>
          <p:cNvPr id="8" name="Rectangle 7">
            <a:extLst>
              <a:ext uri="{FF2B5EF4-FFF2-40B4-BE49-F238E27FC236}">
                <a16:creationId xmlns:a16="http://schemas.microsoft.com/office/drawing/2014/main" id="{57742246-FF19-4A20-83DB-52F3D5C5FF43}"/>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D56A2457-F88F-4E5D-AD97-C107FE9F1A17}"/>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Which needs belong to the church, and which need a trained professional?</a:t>
            </a:r>
          </a:p>
        </p:txBody>
      </p:sp>
    </p:spTree>
    <p:extLst>
      <p:ext uri="{BB962C8B-B14F-4D97-AF65-F5344CB8AC3E}">
        <p14:creationId xmlns:p14="http://schemas.microsoft.com/office/powerpoint/2010/main" val="1288563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CACBF20-B4C3-4F66-A95E-F2FD216856FC}"/>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BE97924E-1C6F-49C4-A9B7-C0BF3ADB1B6F}"/>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The CARE Response</a:t>
            </a:r>
          </a:p>
        </p:txBody>
      </p:sp>
      <p:sp>
        <p:nvSpPr>
          <p:cNvPr id="3" name="Rectangle 2">
            <a:extLst>
              <a:ext uri="{FF2B5EF4-FFF2-40B4-BE49-F238E27FC236}">
                <a16:creationId xmlns:a16="http://schemas.microsoft.com/office/drawing/2014/main" id="{CBBB4817-266F-4130-83AE-4825EB66CD27}"/>
              </a:ext>
            </a:extLst>
          </p:cNvPr>
          <p:cNvSpPr>
            <a:spLocks noGrp="1"/>
          </p:cNvSpPr>
          <p:nvPr/>
        </p:nvSpPr>
        <p:spPr>
          <a:xfrm>
            <a:off x="10001250" y="228600"/>
            <a:ext cx="1809750" cy="647700"/>
          </a:xfrm>
          <a:prstGeom prst="rect">
            <a:avLst/>
          </a:prstGeom>
          <a:solidFill>
            <a:srgbClr val="FFFFFF"/>
          </a:solidFill>
          <a:ln w="0">
            <a:noFill/>
          </a:ln>
        </p:spPr>
      </p:sp>
      <p:pic>
        <p:nvPicPr>
          <p:cNvPr id="18" name="Picture 17"/>
          <p:cNvPicPr>
            <a:picLocks noChangeAspect="1"/>
          </p:cNvPicPr>
          <p:nvPr/>
        </p:nvPicPr>
        <p:blipFill>
          <a:blip r:embed="rId3"/>
          <a:stretch/>
        </p:blipFill>
        <p:spPr>
          <a:xfrm>
            <a:off x="10101337" y="285750"/>
            <a:ext cx="1609576" cy="533400"/>
          </a:xfrm>
          <a:prstGeom prst="rect">
            <a:avLst/>
          </a:prstGeom>
        </p:spPr>
      </p:pic>
      <p:sp>
        <p:nvSpPr>
          <p:cNvPr id="5" name="Rectangle 4">
            <a:extLst>
              <a:ext uri="{FF2B5EF4-FFF2-40B4-BE49-F238E27FC236}">
                <a16:creationId xmlns:a16="http://schemas.microsoft.com/office/drawing/2014/main" id="{F6C5B76D-2826-47B8-8EA0-2769FBF3EBA7}"/>
              </a:ext>
            </a:extLst>
          </p:cNvPr>
          <p:cNvSpPr>
            <a:spLocks noGrp="1"/>
          </p:cNvSpPr>
          <p:nvPr/>
        </p:nvSpPr>
        <p:spPr>
          <a:xfrm>
            <a:off x="1428750" y="1524000"/>
            <a:ext cx="809625" cy="685800"/>
          </a:xfrm>
          <a:prstGeom prst="rect">
            <a:avLst/>
          </a:prstGeom>
          <a:noFill/>
          <a:ln w="0">
            <a:noFill/>
          </a:ln>
        </p:spPr>
        <p:txBody>
          <a:bodyPr anchor="ctr">
            <a:normAutofit/>
          </a:bodyPr>
          <a:lstStyle/>
          <a:p>
            <a:pPr algn="ctr">
              <a:defRPr sz="3900" b="1" i="0">
                <a:solidFill>
                  <a:srgbClr val="F2B128"/>
                </a:solidFill>
                <a:latin typeface="DejaVu Sans"/>
                <a:ea typeface="DejaVu Sans"/>
                <a:cs typeface="DejaVu Sans"/>
              </a:defRPr>
            </a:pPr>
            <a:r>
              <a:rPr sz="3900" b="1" i="0">
                <a:solidFill>
                  <a:srgbClr val="F2B128"/>
                </a:solidFill>
                <a:latin typeface="DejaVu Sans"/>
                <a:ea typeface="DejaVu Sans"/>
                <a:cs typeface="DejaVu Sans"/>
              </a:rPr>
              <a:t>C</a:t>
            </a:r>
          </a:p>
        </p:txBody>
      </p:sp>
      <p:sp>
        <p:nvSpPr>
          <p:cNvPr id="6" name="Rectangle 5">
            <a:extLst>
              <a:ext uri="{FF2B5EF4-FFF2-40B4-BE49-F238E27FC236}">
                <a16:creationId xmlns:a16="http://schemas.microsoft.com/office/drawing/2014/main" id="{A7324865-94C8-4073-A5D7-AAEEF1717748}"/>
              </a:ext>
            </a:extLst>
          </p:cNvPr>
          <p:cNvSpPr>
            <a:spLocks noGrp="1"/>
          </p:cNvSpPr>
          <p:nvPr/>
        </p:nvSpPr>
        <p:spPr>
          <a:xfrm>
            <a:off x="2524125" y="1524000"/>
            <a:ext cx="7810500" cy="685800"/>
          </a:xfrm>
          <a:prstGeom prst="rect">
            <a:avLst/>
          </a:prstGeom>
          <a:noFill/>
          <a:ln w="0">
            <a:noFill/>
          </a:ln>
        </p:spPr>
        <p:txBody>
          <a:bodyPr anchor="ctr">
            <a:normAutofit/>
          </a:bodyPr>
          <a:lstStyle/>
          <a:p>
            <a:pPr algn="l">
              <a:defRPr sz="2475" b="1" i="0">
                <a:solidFill>
                  <a:srgbClr val="FFFFFF"/>
                </a:solidFill>
                <a:latin typeface="DejaVu Sans"/>
                <a:ea typeface="DejaVu Sans"/>
                <a:cs typeface="DejaVu Sans"/>
              </a:defRPr>
            </a:pPr>
            <a:r>
              <a:rPr sz="2475" b="1" i="0">
                <a:solidFill>
                  <a:srgbClr val="FFFFFF"/>
                </a:solidFill>
                <a:latin typeface="DejaVu Sans"/>
                <a:ea typeface="DejaVu Sans"/>
                <a:cs typeface="DejaVu Sans"/>
              </a:rPr>
              <a:t>Connect privately</a:t>
            </a:r>
          </a:p>
        </p:txBody>
      </p:sp>
      <p:sp>
        <p:nvSpPr>
          <p:cNvPr id="7" name="Rectangle 6">
            <a:extLst>
              <a:ext uri="{FF2B5EF4-FFF2-40B4-BE49-F238E27FC236}">
                <a16:creationId xmlns:a16="http://schemas.microsoft.com/office/drawing/2014/main" id="{9666D492-2FCE-43F3-9AD6-328468B38811}"/>
              </a:ext>
            </a:extLst>
          </p:cNvPr>
          <p:cNvSpPr>
            <a:spLocks noGrp="1"/>
          </p:cNvSpPr>
          <p:nvPr/>
        </p:nvSpPr>
        <p:spPr>
          <a:xfrm>
            <a:off x="1428750" y="2476500"/>
            <a:ext cx="809625" cy="685800"/>
          </a:xfrm>
          <a:prstGeom prst="rect">
            <a:avLst/>
          </a:prstGeom>
          <a:noFill/>
          <a:ln w="0">
            <a:noFill/>
          </a:ln>
        </p:spPr>
        <p:txBody>
          <a:bodyPr anchor="ctr">
            <a:normAutofit/>
          </a:bodyPr>
          <a:lstStyle/>
          <a:p>
            <a:pPr algn="ctr">
              <a:defRPr sz="3900" b="1" i="0">
                <a:solidFill>
                  <a:srgbClr val="F2B128"/>
                </a:solidFill>
                <a:latin typeface="DejaVu Sans"/>
                <a:ea typeface="DejaVu Sans"/>
                <a:cs typeface="DejaVu Sans"/>
              </a:defRPr>
            </a:pPr>
            <a:r>
              <a:rPr sz="3900" b="1" i="0">
                <a:solidFill>
                  <a:srgbClr val="F2B128"/>
                </a:solidFill>
                <a:latin typeface="DejaVu Sans"/>
                <a:ea typeface="DejaVu Sans"/>
                <a:cs typeface="DejaVu Sans"/>
              </a:rPr>
              <a:t>A</a:t>
            </a:r>
          </a:p>
        </p:txBody>
      </p:sp>
      <p:sp>
        <p:nvSpPr>
          <p:cNvPr id="8" name="Rectangle 7">
            <a:extLst>
              <a:ext uri="{FF2B5EF4-FFF2-40B4-BE49-F238E27FC236}">
                <a16:creationId xmlns:a16="http://schemas.microsoft.com/office/drawing/2014/main" id="{4E63733E-8A91-497D-B11D-4428C4150FE0}"/>
              </a:ext>
            </a:extLst>
          </p:cNvPr>
          <p:cNvSpPr>
            <a:spLocks noGrp="1"/>
          </p:cNvSpPr>
          <p:nvPr/>
        </p:nvSpPr>
        <p:spPr>
          <a:xfrm>
            <a:off x="2524125" y="2476500"/>
            <a:ext cx="7810500" cy="685800"/>
          </a:xfrm>
          <a:prstGeom prst="rect">
            <a:avLst/>
          </a:prstGeom>
          <a:noFill/>
          <a:ln w="0">
            <a:noFill/>
          </a:ln>
        </p:spPr>
        <p:txBody>
          <a:bodyPr anchor="ctr">
            <a:normAutofit/>
          </a:bodyPr>
          <a:lstStyle/>
          <a:p>
            <a:pPr algn="l">
              <a:defRPr sz="2475" b="1" i="0">
                <a:solidFill>
                  <a:srgbClr val="FFFFFF"/>
                </a:solidFill>
                <a:latin typeface="DejaVu Sans"/>
                <a:ea typeface="DejaVu Sans"/>
                <a:cs typeface="DejaVu Sans"/>
              </a:defRPr>
            </a:pPr>
            <a:r>
              <a:rPr sz="2475" b="1" i="0">
                <a:solidFill>
                  <a:srgbClr val="FFFFFF"/>
                </a:solidFill>
                <a:latin typeface="DejaVu Sans"/>
                <a:ea typeface="DejaVu Sans"/>
                <a:cs typeface="DejaVu Sans"/>
              </a:rPr>
              <a:t>Ask, do not assume</a:t>
            </a:r>
          </a:p>
        </p:txBody>
      </p:sp>
      <p:sp>
        <p:nvSpPr>
          <p:cNvPr id="9" name="Rectangle 8">
            <a:extLst>
              <a:ext uri="{FF2B5EF4-FFF2-40B4-BE49-F238E27FC236}">
                <a16:creationId xmlns:a16="http://schemas.microsoft.com/office/drawing/2014/main" id="{7913CE27-4549-4721-B624-483899415E54}"/>
              </a:ext>
            </a:extLst>
          </p:cNvPr>
          <p:cNvSpPr>
            <a:spLocks noGrp="1"/>
          </p:cNvSpPr>
          <p:nvPr/>
        </p:nvSpPr>
        <p:spPr>
          <a:xfrm>
            <a:off x="1428750" y="3429000"/>
            <a:ext cx="809625" cy="685800"/>
          </a:xfrm>
          <a:prstGeom prst="rect">
            <a:avLst/>
          </a:prstGeom>
          <a:noFill/>
          <a:ln w="0">
            <a:noFill/>
          </a:ln>
        </p:spPr>
        <p:txBody>
          <a:bodyPr anchor="ctr">
            <a:normAutofit/>
          </a:bodyPr>
          <a:lstStyle/>
          <a:p>
            <a:pPr algn="ctr">
              <a:defRPr sz="3900" b="1" i="0">
                <a:solidFill>
                  <a:srgbClr val="F2B128"/>
                </a:solidFill>
                <a:latin typeface="DejaVu Sans"/>
                <a:ea typeface="DejaVu Sans"/>
                <a:cs typeface="DejaVu Sans"/>
              </a:defRPr>
            </a:pPr>
            <a:r>
              <a:rPr sz="3900" b="1" i="0">
                <a:solidFill>
                  <a:srgbClr val="F2B128"/>
                </a:solidFill>
                <a:latin typeface="DejaVu Sans"/>
                <a:ea typeface="DejaVu Sans"/>
                <a:cs typeface="DejaVu Sans"/>
              </a:rPr>
              <a:t>R</a:t>
            </a:r>
          </a:p>
        </p:txBody>
      </p:sp>
      <p:sp>
        <p:nvSpPr>
          <p:cNvPr id="10" name="Rectangle 9">
            <a:extLst>
              <a:ext uri="{FF2B5EF4-FFF2-40B4-BE49-F238E27FC236}">
                <a16:creationId xmlns:a16="http://schemas.microsoft.com/office/drawing/2014/main" id="{2D1F9D24-21FB-4EAC-A42C-217077923B2C}"/>
              </a:ext>
            </a:extLst>
          </p:cNvPr>
          <p:cNvSpPr>
            <a:spLocks noGrp="1"/>
          </p:cNvSpPr>
          <p:nvPr/>
        </p:nvSpPr>
        <p:spPr>
          <a:xfrm>
            <a:off x="2524125" y="3429000"/>
            <a:ext cx="7810500" cy="685800"/>
          </a:xfrm>
          <a:prstGeom prst="rect">
            <a:avLst/>
          </a:prstGeom>
          <a:noFill/>
          <a:ln w="0">
            <a:noFill/>
          </a:ln>
        </p:spPr>
        <p:txBody>
          <a:bodyPr anchor="ctr">
            <a:normAutofit/>
          </a:bodyPr>
          <a:lstStyle/>
          <a:p>
            <a:pPr algn="l">
              <a:defRPr sz="2475" b="1" i="0">
                <a:solidFill>
                  <a:srgbClr val="FFFFFF"/>
                </a:solidFill>
                <a:latin typeface="DejaVu Sans"/>
                <a:ea typeface="DejaVu Sans"/>
                <a:cs typeface="DejaVu Sans"/>
              </a:defRPr>
            </a:pPr>
            <a:r>
              <a:rPr sz="2475" b="1" i="0">
                <a:solidFill>
                  <a:srgbClr val="FFFFFF"/>
                </a:solidFill>
                <a:latin typeface="DejaVu Sans"/>
                <a:ea typeface="DejaVu Sans"/>
                <a:cs typeface="DejaVu Sans"/>
              </a:rPr>
              <a:t>Respect the person and family</a:t>
            </a:r>
          </a:p>
        </p:txBody>
      </p:sp>
      <p:sp>
        <p:nvSpPr>
          <p:cNvPr id="11" name="Rectangle 10">
            <a:extLst>
              <a:ext uri="{FF2B5EF4-FFF2-40B4-BE49-F238E27FC236}">
                <a16:creationId xmlns:a16="http://schemas.microsoft.com/office/drawing/2014/main" id="{63F86BBD-28D9-4583-9479-E04E68ABB37B}"/>
              </a:ext>
            </a:extLst>
          </p:cNvPr>
          <p:cNvSpPr>
            <a:spLocks noGrp="1"/>
          </p:cNvSpPr>
          <p:nvPr/>
        </p:nvSpPr>
        <p:spPr>
          <a:xfrm>
            <a:off x="1428750" y="4381500"/>
            <a:ext cx="809625" cy="685800"/>
          </a:xfrm>
          <a:prstGeom prst="rect">
            <a:avLst/>
          </a:prstGeom>
          <a:noFill/>
          <a:ln w="0">
            <a:noFill/>
          </a:ln>
        </p:spPr>
        <p:txBody>
          <a:bodyPr anchor="ctr">
            <a:normAutofit/>
          </a:bodyPr>
          <a:lstStyle/>
          <a:p>
            <a:pPr algn="ctr">
              <a:defRPr sz="3900" b="1" i="0">
                <a:solidFill>
                  <a:srgbClr val="F2B128"/>
                </a:solidFill>
                <a:latin typeface="DejaVu Sans"/>
                <a:ea typeface="DejaVu Sans"/>
                <a:cs typeface="DejaVu Sans"/>
              </a:defRPr>
            </a:pPr>
            <a:r>
              <a:rPr sz="3900" b="1" i="0">
                <a:solidFill>
                  <a:srgbClr val="F2B128"/>
                </a:solidFill>
                <a:latin typeface="DejaVu Sans"/>
                <a:ea typeface="DejaVu Sans"/>
                <a:cs typeface="DejaVu Sans"/>
              </a:rPr>
              <a:t>E</a:t>
            </a:r>
          </a:p>
        </p:txBody>
      </p:sp>
      <p:sp>
        <p:nvSpPr>
          <p:cNvPr id="12" name="Rectangle 11">
            <a:extLst>
              <a:ext uri="{FF2B5EF4-FFF2-40B4-BE49-F238E27FC236}">
                <a16:creationId xmlns:a16="http://schemas.microsoft.com/office/drawing/2014/main" id="{91807358-798B-4004-AB92-2D92F0E6C262}"/>
              </a:ext>
            </a:extLst>
          </p:cNvPr>
          <p:cNvSpPr>
            <a:spLocks noGrp="1"/>
          </p:cNvSpPr>
          <p:nvPr/>
        </p:nvSpPr>
        <p:spPr>
          <a:xfrm>
            <a:off x="2524125" y="4381500"/>
            <a:ext cx="7810500" cy="685800"/>
          </a:xfrm>
          <a:prstGeom prst="rect">
            <a:avLst/>
          </a:prstGeom>
          <a:noFill/>
          <a:ln w="0">
            <a:noFill/>
          </a:ln>
        </p:spPr>
        <p:txBody>
          <a:bodyPr anchor="ctr">
            <a:normAutofit/>
          </a:bodyPr>
          <a:lstStyle/>
          <a:p>
            <a:pPr algn="l">
              <a:defRPr sz="2475" b="1" i="0">
                <a:solidFill>
                  <a:srgbClr val="FFFFFF"/>
                </a:solidFill>
                <a:latin typeface="DejaVu Sans"/>
                <a:ea typeface="DejaVu Sans"/>
                <a:cs typeface="DejaVu Sans"/>
              </a:defRPr>
            </a:pPr>
            <a:r>
              <a:rPr sz="2475" b="1" i="0">
                <a:solidFill>
                  <a:srgbClr val="FFFFFF"/>
                </a:solidFill>
                <a:latin typeface="DejaVu Sans"/>
                <a:ea typeface="DejaVu Sans"/>
                <a:cs typeface="DejaVu Sans"/>
              </a:rPr>
              <a:t>Engage with practical support</a:t>
            </a:r>
          </a:p>
        </p:txBody>
      </p:sp>
      <p:sp>
        <p:nvSpPr>
          <p:cNvPr id="13" name="Rectangle 12">
            <a:extLst>
              <a:ext uri="{FF2B5EF4-FFF2-40B4-BE49-F238E27FC236}">
                <a16:creationId xmlns:a16="http://schemas.microsoft.com/office/drawing/2014/main" id="{D7F82C43-EB1C-4EB8-A6DA-A594F3E1E9AB}"/>
              </a:ext>
            </a:extLst>
          </p:cNvPr>
          <p:cNvSpPr>
            <a:spLocks noGrp="1"/>
          </p:cNvSpPr>
          <p:nvPr/>
        </p:nvSpPr>
        <p:spPr>
          <a:xfrm>
            <a:off x="666750" y="5848350"/>
            <a:ext cx="95250" cy="552450"/>
          </a:xfrm>
          <a:prstGeom prst="rect">
            <a:avLst/>
          </a:prstGeom>
          <a:solidFill>
            <a:srgbClr val="F2B128"/>
          </a:solidFill>
          <a:ln w="0">
            <a:noFill/>
          </a:ln>
        </p:spPr>
      </p:sp>
      <p:sp>
        <p:nvSpPr>
          <p:cNvPr id="14" name="Rectangle 13">
            <a:extLst>
              <a:ext uri="{FF2B5EF4-FFF2-40B4-BE49-F238E27FC236}">
                <a16:creationId xmlns:a16="http://schemas.microsoft.com/office/drawing/2014/main" id="{0C5C0F12-3390-4EF9-96B3-52298544E4AB}"/>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CARE protects dignity, choice, privacy, and family relationships.</a:t>
            </a:r>
          </a:p>
        </p:txBody>
      </p:sp>
    </p:spTree>
    <p:extLst>
      <p:ext uri="{BB962C8B-B14F-4D97-AF65-F5344CB8AC3E}">
        <p14:creationId xmlns:p14="http://schemas.microsoft.com/office/powerpoint/2010/main" val="505123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24DF496-9961-4FC7-AF17-B7224789383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46343343-26C0-4DCE-93B4-7DB00F4A729C}"/>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Connect privately</a:t>
            </a:r>
          </a:p>
        </p:txBody>
      </p:sp>
      <p:pic>
        <p:nvPicPr>
          <p:cNvPr id="14" name="Picture 13"/>
          <p:cNvPicPr>
            <a:picLocks noChangeAspect="1"/>
          </p:cNvPicPr>
          <p:nvPr/>
        </p:nvPicPr>
        <p:blipFill>
          <a:blip r:embed="rId3"/>
          <a:stretch/>
        </p:blipFill>
        <p:spPr>
          <a:xfrm>
            <a:off x="10100816" y="285750"/>
            <a:ext cx="1610618" cy="533400"/>
          </a:xfrm>
          <a:prstGeom prst="rect">
            <a:avLst/>
          </a:prstGeom>
        </p:spPr>
      </p:pic>
      <p:sp>
        <p:nvSpPr>
          <p:cNvPr id="4" name="Rectangle 3">
            <a:extLst>
              <a:ext uri="{FF2B5EF4-FFF2-40B4-BE49-F238E27FC236}">
                <a16:creationId xmlns:a16="http://schemas.microsoft.com/office/drawing/2014/main" id="{88F8F73D-6751-44BA-BAB8-B41AD244AF05}"/>
              </a:ext>
            </a:extLst>
          </p:cNvPr>
          <p:cNvSpPr>
            <a:spLocks noGrp="1"/>
          </p:cNvSpPr>
          <p:nvPr/>
        </p:nvSpPr>
        <p:spPr>
          <a:xfrm>
            <a:off x="1047750" y="1476375"/>
            <a:ext cx="10096500" cy="619125"/>
          </a:xfrm>
          <a:prstGeom prst="rect">
            <a:avLst/>
          </a:prstGeom>
          <a:noFill/>
          <a:ln w="0">
            <a:noFill/>
          </a:ln>
        </p:spPr>
        <p:txBody>
          <a:bodyPr anchor="ctr">
            <a:normAutofit/>
          </a:bodyPr>
          <a:lstStyle/>
          <a:p>
            <a:pPr algn="ctr">
              <a:defRPr sz="2325" b="1" i="0">
                <a:solidFill>
                  <a:srgbClr val="138997"/>
                </a:solidFill>
                <a:latin typeface="DejaVu Sans"/>
                <a:ea typeface="DejaVu Sans"/>
                <a:cs typeface="DejaVu Sans"/>
              </a:defRPr>
            </a:pPr>
            <a:r>
              <a:rPr sz="2325" b="1" i="0">
                <a:solidFill>
                  <a:srgbClr val="138997"/>
                </a:solidFill>
                <a:latin typeface="DejaVu Sans"/>
                <a:ea typeface="DejaVu Sans"/>
                <a:cs typeface="DejaVu Sans"/>
              </a:rPr>
              <a:t>Start with connection rather than the problem</a:t>
            </a:r>
          </a:p>
        </p:txBody>
      </p:sp>
      <p:sp>
        <p:nvSpPr>
          <p:cNvPr id="5" name="Rectangle 4">
            <a:extLst>
              <a:ext uri="{FF2B5EF4-FFF2-40B4-BE49-F238E27FC236}">
                <a16:creationId xmlns:a16="http://schemas.microsoft.com/office/drawing/2014/main" id="{0F0CE89B-7570-4492-8A51-D5EBCF87A9D6}"/>
              </a:ext>
            </a:extLst>
          </p:cNvPr>
          <p:cNvSpPr>
            <a:spLocks noGrp="1"/>
          </p:cNvSpPr>
          <p:nvPr/>
        </p:nvSpPr>
        <p:spPr>
          <a:xfrm>
            <a:off x="1333500" y="2571750"/>
            <a:ext cx="76200" cy="762000"/>
          </a:xfrm>
          <a:prstGeom prst="rect">
            <a:avLst/>
          </a:prstGeom>
          <a:solidFill>
            <a:srgbClr val="F2B128"/>
          </a:solidFill>
          <a:ln w="0">
            <a:noFill/>
          </a:ln>
        </p:spPr>
      </p:sp>
      <p:sp>
        <p:nvSpPr>
          <p:cNvPr id="6" name="Rectangle 5">
            <a:extLst>
              <a:ext uri="{FF2B5EF4-FFF2-40B4-BE49-F238E27FC236}">
                <a16:creationId xmlns:a16="http://schemas.microsoft.com/office/drawing/2014/main" id="{C29633EF-8725-4A53-B263-946E466E4D00}"/>
              </a:ext>
            </a:extLst>
          </p:cNvPr>
          <p:cNvSpPr>
            <a:spLocks noGrp="1"/>
          </p:cNvSpPr>
          <p:nvPr/>
        </p:nvSpPr>
        <p:spPr>
          <a:xfrm>
            <a:off x="1600200" y="2533650"/>
            <a:ext cx="9258300" cy="838200"/>
          </a:xfrm>
          <a:prstGeom prst="rect">
            <a:avLst/>
          </a:prstGeom>
          <a:noFill/>
          <a:ln w="0">
            <a:noFill/>
          </a:ln>
        </p:spPr>
        <p:txBody>
          <a:bodyPr anchor="ctr">
            <a:normAutofit/>
          </a:bodyPr>
          <a:lstStyle/>
          <a:p>
            <a:pPr algn="l">
              <a:defRPr sz="2175" b="0" i="1">
                <a:solidFill>
                  <a:srgbClr val="0B335F"/>
                </a:solidFill>
                <a:latin typeface="DejaVu Sans"/>
                <a:ea typeface="DejaVu Sans"/>
                <a:cs typeface="DejaVu Sans"/>
              </a:defRPr>
            </a:pPr>
            <a:r>
              <a:rPr sz="2175" b="0" i="1">
                <a:solidFill>
                  <a:srgbClr val="0B335F"/>
                </a:solidFill>
                <a:latin typeface="DejaVu Sans"/>
                <a:ea typeface="DejaVu Sans"/>
                <a:cs typeface="DejaVu Sans"/>
              </a:rPr>
              <a:t>I wanted to check in and see how you are doing.</a:t>
            </a:r>
          </a:p>
        </p:txBody>
      </p:sp>
      <p:sp>
        <p:nvSpPr>
          <p:cNvPr id="7" name="Rectangle 6">
            <a:extLst>
              <a:ext uri="{FF2B5EF4-FFF2-40B4-BE49-F238E27FC236}">
                <a16:creationId xmlns:a16="http://schemas.microsoft.com/office/drawing/2014/main" id="{F5AB4E0E-1A4F-4BC1-A7E0-0F710B36E334}"/>
              </a:ext>
            </a:extLst>
          </p:cNvPr>
          <p:cNvSpPr>
            <a:spLocks noGrp="1"/>
          </p:cNvSpPr>
          <p:nvPr/>
        </p:nvSpPr>
        <p:spPr>
          <a:xfrm>
            <a:off x="1333500" y="3619500"/>
            <a:ext cx="76200" cy="762000"/>
          </a:xfrm>
          <a:prstGeom prst="rect">
            <a:avLst/>
          </a:prstGeom>
          <a:solidFill>
            <a:srgbClr val="F2B128"/>
          </a:solidFill>
          <a:ln w="0">
            <a:noFill/>
          </a:ln>
        </p:spPr>
      </p:sp>
      <p:sp>
        <p:nvSpPr>
          <p:cNvPr id="8" name="Rectangle 7">
            <a:extLst>
              <a:ext uri="{FF2B5EF4-FFF2-40B4-BE49-F238E27FC236}">
                <a16:creationId xmlns:a16="http://schemas.microsoft.com/office/drawing/2014/main" id="{46FE0AFE-B1D5-4AC4-8E65-D4F1E3639C68}"/>
              </a:ext>
            </a:extLst>
          </p:cNvPr>
          <p:cNvSpPr>
            <a:spLocks noGrp="1"/>
          </p:cNvSpPr>
          <p:nvPr/>
        </p:nvSpPr>
        <p:spPr>
          <a:xfrm>
            <a:off x="1600200" y="3581400"/>
            <a:ext cx="9258300" cy="838200"/>
          </a:xfrm>
          <a:prstGeom prst="rect">
            <a:avLst/>
          </a:prstGeom>
          <a:noFill/>
          <a:ln w="0">
            <a:noFill/>
          </a:ln>
        </p:spPr>
        <p:txBody>
          <a:bodyPr anchor="ctr">
            <a:normAutofit/>
          </a:bodyPr>
          <a:lstStyle/>
          <a:p>
            <a:pPr algn="l">
              <a:defRPr sz="2175" b="0" i="1">
                <a:solidFill>
                  <a:srgbClr val="0B335F"/>
                </a:solidFill>
                <a:latin typeface="DejaVu Sans"/>
                <a:ea typeface="DejaVu Sans"/>
                <a:cs typeface="DejaVu Sans"/>
              </a:defRPr>
            </a:pPr>
            <a:r>
              <a:rPr sz="2175" b="0" i="1">
                <a:solidFill>
                  <a:srgbClr val="0B335F"/>
                </a:solidFill>
                <a:latin typeface="DejaVu Sans"/>
                <a:ea typeface="DejaVu Sans"/>
                <a:cs typeface="DejaVu Sans"/>
              </a:rPr>
              <a:t>We have missed seeing you. How have things been going?</a:t>
            </a:r>
          </a:p>
        </p:txBody>
      </p:sp>
      <p:sp>
        <p:nvSpPr>
          <p:cNvPr id="9" name="Rectangle 8">
            <a:extLst>
              <a:ext uri="{FF2B5EF4-FFF2-40B4-BE49-F238E27FC236}">
                <a16:creationId xmlns:a16="http://schemas.microsoft.com/office/drawing/2014/main" id="{0437F668-040D-4AE5-84B8-F3921FF6CE25}"/>
              </a:ext>
            </a:extLst>
          </p:cNvPr>
          <p:cNvSpPr>
            <a:spLocks noGrp="1"/>
          </p:cNvSpPr>
          <p:nvPr/>
        </p:nvSpPr>
        <p:spPr>
          <a:xfrm>
            <a:off x="1428750" y="4810125"/>
            <a:ext cx="9334500" cy="666750"/>
          </a:xfrm>
          <a:prstGeom prst="rect">
            <a:avLst/>
          </a:prstGeom>
          <a:noFill/>
          <a:ln w="0">
            <a:noFill/>
          </a:ln>
        </p:spPr>
        <p:txBody>
          <a:bodyPr anchor="ctr">
            <a:normAutofit/>
          </a:bodyPr>
          <a:lstStyle/>
          <a:p>
            <a:pPr algn="ctr">
              <a:defRPr sz="1800" b="0" i="0">
                <a:solidFill>
                  <a:srgbClr val="526978"/>
                </a:solidFill>
                <a:latin typeface="DejaVu Sans"/>
                <a:ea typeface="DejaVu Sans"/>
                <a:cs typeface="DejaVu Sans"/>
              </a:defRPr>
            </a:pPr>
            <a:r>
              <a:rPr sz="1800" b="0" i="0">
                <a:solidFill>
                  <a:srgbClr val="526978"/>
                </a:solidFill>
                <a:latin typeface="DejaVu Sans"/>
                <a:ea typeface="DejaVu Sans"/>
                <a:cs typeface="DejaVu Sans"/>
              </a:rPr>
              <a:t>Avoid public conversations or language that suggests everyone has been discussing the person.</a:t>
            </a:r>
          </a:p>
        </p:txBody>
      </p:sp>
      <p:sp>
        <p:nvSpPr>
          <p:cNvPr id="10" name="Rectangle 9">
            <a:extLst>
              <a:ext uri="{FF2B5EF4-FFF2-40B4-BE49-F238E27FC236}">
                <a16:creationId xmlns:a16="http://schemas.microsoft.com/office/drawing/2014/main" id="{B927D89B-10FC-4ABA-8168-70309E9D2632}"/>
              </a:ext>
            </a:extLst>
          </p:cNvPr>
          <p:cNvSpPr>
            <a:spLocks noGrp="1"/>
          </p:cNvSpPr>
          <p:nvPr/>
        </p:nvSpPr>
        <p:spPr>
          <a:xfrm>
            <a:off x="666750" y="5848350"/>
            <a:ext cx="95250" cy="552450"/>
          </a:xfrm>
          <a:prstGeom prst="rect">
            <a:avLst/>
          </a:prstGeom>
          <a:solidFill>
            <a:srgbClr val="F2B128"/>
          </a:solidFill>
          <a:ln w="0">
            <a:noFill/>
          </a:ln>
        </p:spPr>
      </p:sp>
      <p:sp>
        <p:nvSpPr>
          <p:cNvPr id="11" name="Rectangle 10">
            <a:extLst>
              <a:ext uri="{FF2B5EF4-FFF2-40B4-BE49-F238E27FC236}">
                <a16:creationId xmlns:a16="http://schemas.microsoft.com/office/drawing/2014/main" id="{F3DE1B8D-9617-4285-817D-6462ED74669A}"/>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A private conversation gives the person control over what they share.</a:t>
            </a:r>
          </a:p>
        </p:txBody>
      </p:sp>
    </p:spTree>
    <p:extLst>
      <p:ext uri="{BB962C8B-B14F-4D97-AF65-F5344CB8AC3E}">
        <p14:creationId xmlns:p14="http://schemas.microsoft.com/office/powerpoint/2010/main" val="1927297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9F4F59D-121F-406D-B3FB-72452193CEA3}"/>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EB4214B0-B35A-4E85-8B99-BB1514657620}"/>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Ask, do not assume</a:t>
            </a:r>
          </a:p>
        </p:txBody>
      </p:sp>
      <p:pic>
        <p:nvPicPr>
          <p:cNvPr id="10" name="Picture 9"/>
          <p:cNvPicPr>
            <a:picLocks noChangeAspect="1"/>
          </p:cNvPicPr>
          <p:nvPr/>
        </p:nvPicPr>
        <p:blipFill>
          <a:blip r:embed="rId3"/>
          <a:stretch/>
        </p:blipFill>
        <p:spPr>
          <a:xfrm>
            <a:off x="10100295" y="285750"/>
            <a:ext cx="1611660" cy="533400"/>
          </a:xfrm>
          <a:prstGeom prst="rect">
            <a:avLst/>
          </a:prstGeom>
        </p:spPr>
      </p:pic>
      <p:sp>
        <p:nvSpPr>
          <p:cNvPr id="4" name="Rectangle 3">
            <a:extLst>
              <a:ext uri="{FF2B5EF4-FFF2-40B4-BE49-F238E27FC236}">
                <a16:creationId xmlns:a16="http://schemas.microsoft.com/office/drawing/2014/main" id="{4C716332-E493-43A3-B403-214A69FBB63A}"/>
              </a:ext>
            </a:extLst>
          </p:cNvPr>
          <p:cNvSpPr>
            <a:spLocks noGrp="1"/>
          </p:cNvSpPr>
          <p:nvPr/>
        </p:nvSpPr>
        <p:spPr>
          <a:xfrm>
            <a:off x="857250" y="1428750"/>
            <a:ext cx="4095750" cy="523875"/>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Useful questions</a:t>
            </a:r>
          </a:p>
        </p:txBody>
      </p:sp>
      <p:sp>
        <p:nvSpPr>
          <p:cNvPr id="5" name="Rectangle 4">
            <a:extLst>
              <a:ext uri="{FF2B5EF4-FFF2-40B4-BE49-F238E27FC236}">
                <a16:creationId xmlns:a16="http://schemas.microsoft.com/office/drawing/2014/main" id="{8B160596-E27D-482F-8A89-4BD6A616F60F}"/>
              </a:ext>
            </a:extLst>
          </p:cNvPr>
          <p:cNvSpPr>
            <a:spLocks noGrp="1"/>
          </p:cNvSpPr>
          <p:nvPr/>
        </p:nvSpPr>
        <p:spPr>
          <a:xfrm>
            <a:off x="1000125" y="2095500"/>
            <a:ext cx="10096500" cy="2857500"/>
          </a:xfrm>
          <a:prstGeom prst="rect">
            <a:avLst/>
          </a:prstGeom>
          <a:noFill/>
          <a:ln w="0">
            <a:noFill/>
          </a:ln>
        </p:spPr>
        <p:txBody>
          <a:bodyPr>
            <a:normAutofit/>
          </a:bodyPr>
          <a:lstStyle/>
          <a:p>
            <a:pPr marL="254000" indent="-127000">
              <a:spcAft>
                <a:spcPts val="1200"/>
              </a:spcAft>
              <a:buChar char="•"/>
              <a:defRPr sz="2025">
                <a:solidFill>
                  <a:srgbClr val="183142"/>
                </a:solidFill>
                <a:latin typeface="DejaVu Sans"/>
                <a:ea typeface="DejaVu Sans"/>
                <a:cs typeface="DejaVu Sans"/>
              </a:defRPr>
            </a:pPr>
            <a:r>
              <a:rPr sz="2025">
                <a:solidFill>
                  <a:srgbClr val="183142"/>
                </a:solidFill>
                <a:latin typeface="DejaVu Sans"/>
                <a:ea typeface="DejaVu Sans"/>
                <a:cs typeface="DejaVu Sans"/>
              </a:rPr>
              <a:t>Is anything making it more difficult for you to participate?</a:t>
            </a:r>
          </a:p>
          <a:p>
            <a:pPr marL="254000" indent="-127000">
              <a:spcAft>
                <a:spcPts val="1200"/>
              </a:spcAft>
              <a:buChar char="•"/>
              <a:defRPr sz="2025">
                <a:solidFill>
                  <a:srgbClr val="183142"/>
                </a:solidFill>
                <a:latin typeface="DejaVu Sans"/>
                <a:ea typeface="DejaVu Sans"/>
                <a:cs typeface="DejaVu Sans"/>
              </a:defRPr>
            </a:pPr>
            <a:r>
              <a:rPr sz="2025">
                <a:solidFill>
                  <a:srgbClr val="183142"/>
                </a:solidFill>
                <a:latin typeface="DejaVu Sans"/>
                <a:ea typeface="DejaVu Sans"/>
                <a:cs typeface="DejaVu Sans"/>
              </a:rPr>
              <a:t>Would you like some assistance?</a:t>
            </a:r>
          </a:p>
          <a:p>
            <a:pPr marL="254000" indent="-127000">
              <a:spcAft>
                <a:spcPts val="1200"/>
              </a:spcAft>
              <a:buChar char="•"/>
              <a:defRPr sz="2025">
                <a:solidFill>
                  <a:srgbClr val="183142"/>
                </a:solidFill>
                <a:latin typeface="DejaVu Sans"/>
                <a:ea typeface="DejaVu Sans"/>
                <a:cs typeface="DejaVu Sans"/>
              </a:defRPr>
            </a:pPr>
            <a:r>
              <a:rPr sz="2025">
                <a:solidFill>
                  <a:srgbClr val="183142"/>
                </a:solidFill>
                <a:latin typeface="DejaVu Sans"/>
                <a:ea typeface="DejaVu Sans"/>
                <a:cs typeface="DejaVu Sans"/>
              </a:rPr>
              <a:t>How would you like us to help?</a:t>
            </a:r>
          </a:p>
          <a:p>
            <a:pPr marL="254000" indent="-127000">
              <a:spcAft>
                <a:spcPts val="1200"/>
              </a:spcAft>
              <a:buChar char="•"/>
              <a:defRPr sz="2025">
                <a:solidFill>
                  <a:srgbClr val="183142"/>
                </a:solidFill>
                <a:latin typeface="DejaVu Sans"/>
                <a:ea typeface="DejaVu Sans"/>
                <a:cs typeface="DejaVu Sans"/>
              </a:defRPr>
            </a:pPr>
            <a:r>
              <a:rPr sz="2025">
                <a:solidFill>
                  <a:srgbClr val="183142"/>
                </a:solidFill>
                <a:latin typeface="DejaVu Sans"/>
                <a:ea typeface="DejaVu Sans"/>
                <a:cs typeface="DejaVu Sans"/>
              </a:rPr>
              <a:t>What would make church easier for you?</a:t>
            </a:r>
          </a:p>
        </p:txBody>
      </p:sp>
      <p:sp>
        <p:nvSpPr>
          <p:cNvPr id="6" name="Rectangle 5">
            <a:extLst>
              <a:ext uri="{FF2B5EF4-FFF2-40B4-BE49-F238E27FC236}">
                <a16:creationId xmlns:a16="http://schemas.microsoft.com/office/drawing/2014/main" id="{A622707C-E538-4EEF-91C9-0718A217BAB8}"/>
              </a:ext>
            </a:extLst>
          </p:cNvPr>
          <p:cNvSpPr>
            <a:spLocks noGrp="1"/>
          </p:cNvSpPr>
          <p:nvPr/>
        </p:nvSpPr>
        <p:spPr>
          <a:xfrm>
            <a:off x="666750" y="5848350"/>
            <a:ext cx="95250" cy="552450"/>
          </a:xfrm>
          <a:prstGeom prst="rect">
            <a:avLst/>
          </a:prstGeom>
          <a:solidFill>
            <a:srgbClr val="F2B128"/>
          </a:solidFill>
          <a:ln w="0">
            <a:noFill/>
          </a:ln>
        </p:spPr>
      </p:sp>
      <p:sp>
        <p:nvSpPr>
          <p:cNvPr id="7" name="Rectangle 6">
            <a:extLst>
              <a:ext uri="{FF2B5EF4-FFF2-40B4-BE49-F238E27FC236}">
                <a16:creationId xmlns:a16="http://schemas.microsoft.com/office/drawing/2014/main" id="{3E2A5EA0-19C9-4CA7-884C-C6722C84ADFE}"/>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person may welcome one kind of help while declining another.</a:t>
            </a:r>
          </a:p>
        </p:txBody>
      </p:sp>
    </p:spTree>
    <p:extLst>
      <p:ext uri="{BB962C8B-B14F-4D97-AF65-F5344CB8AC3E}">
        <p14:creationId xmlns:p14="http://schemas.microsoft.com/office/powerpoint/2010/main" val="78737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573239-E143-4508-9527-551995C35BF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B6B3820B-7E69-4A50-8909-5ECEFA711F79}"/>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700" b="1" i="0">
                <a:solidFill>
                  <a:srgbClr val="0B335F"/>
                </a:solidFill>
                <a:latin typeface="DejaVu Sans"/>
                <a:ea typeface="DejaVu Sans"/>
                <a:cs typeface="DejaVu Sans"/>
              </a:defRPr>
            </a:pPr>
            <a:r>
              <a:rPr sz="2700" b="1" i="0">
                <a:solidFill>
                  <a:srgbClr val="0B335F"/>
                </a:solidFill>
                <a:latin typeface="DejaVu Sans"/>
                <a:ea typeface="DejaVu Sans"/>
                <a:cs typeface="DejaVu Sans"/>
              </a:rPr>
              <a:t>Respect the person and family</a:t>
            </a:r>
          </a:p>
        </p:txBody>
      </p:sp>
      <p:pic>
        <p:nvPicPr>
          <p:cNvPr id="12" name="Picture 11"/>
          <p:cNvPicPr>
            <a:picLocks noChangeAspect="1"/>
          </p:cNvPicPr>
          <p:nvPr/>
        </p:nvPicPr>
        <p:blipFill>
          <a:blip r:embed="rId3"/>
          <a:stretch/>
        </p:blipFill>
        <p:spPr>
          <a:xfrm>
            <a:off x="10099774" y="285750"/>
            <a:ext cx="1612702" cy="533400"/>
          </a:xfrm>
          <a:prstGeom prst="rect">
            <a:avLst/>
          </a:prstGeom>
        </p:spPr>
      </p:pic>
      <p:sp>
        <p:nvSpPr>
          <p:cNvPr id="4" name="Rectangle 3">
            <a:extLst>
              <a:ext uri="{FF2B5EF4-FFF2-40B4-BE49-F238E27FC236}">
                <a16:creationId xmlns:a16="http://schemas.microsoft.com/office/drawing/2014/main" id="{AD0FA3F9-9F88-4C33-B058-E311202E5377}"/>
              </a:ext>
            </a:extLst>
          </p:cNvPr>
          <p:cNvSpPr>
            <a:spLocks noGrp="1"/>
          </p:cNvSpPr>
          <p:nvPr/>
        </p:nvSpPr>
        <p:spPr>
          <a:xfrm>
            <a:off x="781050" y="1809750"/>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Respect the person</a:t>
            </a:r>
          </a:p>
        </p:txBody>
      </p:sp>
      <p:sp>
        <p:nvSpPr>
          <p:cNvPr id="5" name="Rectangle 4">
            <a:extLst>
              <a:ext uri="{FF2B5EF4-FFF2-40B4-BE49-F238E27FC236}">
                <a16:creationId xmlns:a16="http://schemas.microsoft.com/office/drawing/2014/main" id="{A5E35713-4D91-41A4-A522-31DF67FB5620}"/>
              </a:ext>
            </a:extLst>
          </p:cNvPr>
          <p:cNvSpPr>
            <a:spLocks noGrp="1"/>
          </p:cNvSpPr>
          <p:nvPr/>
        </p:nvSpPr>
        <p:spPr>
          <a:xfrm>
            <a:off x="6477000" y="1809750"/>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Respect relationships</a:t>
            </a:r>
          </a:p>
        </p:txBody>
      </p:sp>
      <p:sp>
        <p:nvSpPr>
          <p:cNvPr id="6" name="Rectangle 5">
            <a:extLst>
              <a:ext uri="{FF2B5EF4-FFF2-40B4-BE49-F238E27FC236}">
                <a16:creationId xmlns:a16="http://schemas.microsoft.com/office/drawing/2014/main" id="{9EEE537A-3D47-46C0-8E80-B9A270165F51}"/>
              </a:ext>
            </a:extLst>
          </p:cNvPr>
          <p:cNvSpPr>
            <a:spLocks noGrp="1"/>
          </p:cNvSpPr>
          <p:nvPr/>
        </p:nvSpPr>
        <p:spPr>
          <a:xfrm>
            <a:off x="819150" y="2362200"/>
            <a:ext cx="4762500" cy="3000375"/>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Speak directly to the older adult</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Allow time for an answer</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Include the person in decisions</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Accept when help is declined</a:t>
            </a:r>
          </a:p>
        </p:txBody>
      </p:sp>
      <p:sp>
        <p:nvSpPr>
          <p:cNvPr id="7" name="Rectangle 6">
            <a:extLst>
              <a:ext uri="{FF2B5EF4-FFF2-40B4-BE49-F238E27FC236}">
                <a16:creationId xmlns:a16="http://schemas.microsoft.com/office/drawing/2014/main" id="{74842B2E-A7FA-4541-9E7B-53C2EF3DFDFB}"/>
              </a:ext>
            </a:extLst>
          </p:cNvPr>
          <p:cNvSpPr>
            <a:spLocks noGrp="1"/>
          </p:cNvSpPr>
          <p:nvPr/>
        </p:nvSpPr>
        <p:spPr>
          <a:xfrm>
            <a:off x="6515100" y="2362200"/>
            <a:ext cx="4762500" cy="3000375"/>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Protect private information</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Recognize the family's existing role</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Ask permission before contacting anyone</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Keep acknowledging the person when communication is difficult</a:t>
            </a:r>
          </a:p>
        </p:txBody>
      </p:sp>
      <p:sp>
        <p:nvSpPr>
          <p:cNvPr id="8" name="Rectangle 7">
            <a:extLst>
              <a:ext uri="{FF2B5EF4-FFF2-40B4-BE49-F238E27FC236}">
                <a16:creationId xmlns:a16="http://schemas.microsoft.com/office/drawing/2014/main" id="{9E2B1778-0BBD-4352-B868-DCFF742059D6}"/>
              </a:ext>
            </a:extLst>
          </p:cNvPr>
          <p:cNvSpPr>
            <a:spLocks noGrp="1"/>
          </p:cNvSpPr>
          <p:nvPr/>
        </p:nvSpPr>
        <p:spPr>
          <a:xfrm>
            <a:off x="1524000" y="5143500"/>
            <a:ext cx="76200" cy="666750"/>
          </a:xfrm>
          <a:prstGeom prst="rect">
            <a:avLst/>
          </a:prstGeom>
          <a:solidFill>
            <a:srgbClr val="F2B128"/>
          </a:solidFill>
          <a:ln w="0">
            <a:noFill/>
          </a:ln>
        </p:spPr>
      </p:sp>
      <p:sp>
        <p:nvSpPr>
          <p:cNvPr id="9" name="Rectangle 8">
            <a:extLst>
              <a:ext uri="{FF2B5EF4-FFF2-40B4-BE49-F238E27FC236}">
                <a16:creationId xmlns:a16="http://schemas.microsoft.com/office/drawing/2014/main" id="{FE309399-9461-4E10-B5B3-5D34A3AA8FDF}"/>
              </a:ext>
            </a:extLst>
          </p:cNvPr>
          <p:cNvSpPr>
            <a:spLocks noGrp="1"/>
          </p:cNvSpPr>
          <p:nvPr/>
        </p:nvSpPr>
        <p:spPr>
          <a:xfrm>
            <a:off x="1790700" y="5105400"/>
            <a:ext cx="8877300" cy="742950"/>
          </a:xfrm>
          <a:prstGeom prst="rect">
            <a:avLst/>
          </a:prstGeom>
          <a:noFill/>
          <a:ln w="0">
            <a:noFill/>
          </a:ln>
        </p:spPr>
        <p:txBody>
          <a:bodyPr anchor="ctr">
            <a:normAutofit/>
          </a:bodyPr>
          <a:lstStyle/>
          <a:p>
            <a:pPr algn="l">
              <a:defRPr sz="1875" b="0" i="1">
                <a:solidFill>
                  <a:srgbClr val="0B335F"/>
                </a:solidFill>
                <a:latin typeface="DejaVu Sans"/>
                <a:ea typeface="DejaVu Sans"/>
                <a:cs typeface="DejaVu Sans"/>
              </a:defRPr>
            </a:pPr>
            <a:r>
              <a:rPr sz="1875" b="0" i="1">
                <a:solidFill>
                  <a:srgbClr val="0B335F"/>
                </a:solidFill>
                <a:latin typeface="DejaVu Sans"/>
                <a:ea typeface="DejaVu Sans"/>
                <a:cs typeface="DejaVu Sans"/>
              </a:rPr>
              <a:t>Is there someone you would like us to include in this conversation?</a:t>
            </a:r>
          </a:p>
        </p:txBody>
      </p:sp>
    </p:spTree>
    <p:extLst>
      <p:ext uri="{BB962C8B-B14F-4D97-AF65-F5344CB8AC3E}">
        <p14:creationId xmlns:p14="http://schemas.microsoft.com/office/powerpoint/2010/main" val="189627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3DB4F69-8395-43ED-9FDC-A9AA6F265744}"/>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C3068ED4-475A-4DA6-869B-09442865CDCE}"/>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Engage with practical support</a:t>
            </a:r>
          </a:p>
        </p:txBody>
      </p:sp>
      <p:pic>
        <p:nvPicPr>
          <p:cNvPr id="16" name="Picture 15"/>
          <p:cNvPicPr>
            <a:picLocks noChangeAspect="1"/>
          </p:cNvPicPr>
          <p:nvPr/>
        </p:nvPicPr>
        <p:blipFill>
          <a:blip r:embed="rId3"/>
          <a:stretch/>
        </p:blipFill>
        <p:spPr>
          <a:xfrm>
            <a:off x="10099253" y="285750"/>
            <a:ext cx="1613743" cy="533400"/>
          </a:xfrm>
          <a:prstGeom prst="rect">
            <a:avLst/>
          </a:prstGeom>
        </p:spPr>
      </p:pic>
      <p:sp>
        <p:nvSpPr>
          <p:cNvPr id="4" name="Rectangle 3">
            <a:extLst>
              <a:ext uri="{FF2B5EF4-FFF2-40B4-BE49-F238E27FC236}">
                <a16:creationId xmlns:a16="http://schemas.microsoft.com/office/drawing/2014/main" id="{CDE71F76-C8E9-46B8-8C54-85664CA61964}"/>
              </a:ext>
            </a:extLst>
          </p:cNvPr>
          <p:cNvSpPr>
            <a:spLocks noGrp="1"/>
          </p:cNvSpPr>
          <p:nvPr/>
        </p:nvSpPr>
        <p:spPr>
          <a:xfrm>
            <a:off x="1000125" y="1476375"/>
            <a:ext cx="4572000" cy="571500"/>
          </a:xfrm>
          <a:prstGeom prst="rect">
            <a:avLst/>
          </a:prstGeom>
          <a:noFill/>
          <a:ln w="0">
            <a:noFill/>
          </a:ln>
        </p:spPr>
        <p:txBody>
          <a:bodyPr anchor="ctr">
            <a:normAutofit/>
          </a:bodyPr>
          <a:lstStyle/>
          <a:p>
            <a:pPr algn="l">
              <a:defRPr sz="2325" b="1" i="0">
                <a:solidFill>
                  <a:srgbClr val="138997"/>
                </a:solidFill>
                <a:latin typeface="DejaVu Sans"/>
                <a:ea typeface="DejaVu Sans"/>
                <a:cs typeface="DejaVu Sans"/>
              </a:defRPr>
            </a:pPr>
            <a:r>
              <a:rPr sz="2325" b="1" i="0">
                <a:solidFill>
                  <a:srgbClr val="138997"/>
                </a:solidFill>
                <a:latin typeface="DejaVu Sans"/>
                <a:ea typeface="DejaVu Sans"/>
                <a:cs typeface="DejaVu Sans"/>
              </a:rPr>
              <a:t>Make the offer specific</a:t>
            </a:r>
          </a:p>
        </p:txBody>
      </p:sp>
      <p:sp>
        <p:nvSpPr>
          <p:cNvPr id="5" name="Rectangle 4">
            <a:extLst>
              <a:ext uri="{FF2B5EF4-FFF2-40B4-BE49-F238E27FC236}">
                <a16:creationId xmlns:a16="http://schemas.microsoft.com/office/drawing/2014/main" id="{94C96A5C-76D1-4368-97C1-693E5A9D498A}"/>
              </a:ext>
            </a:extLst>
          </p:cNvPr>
          <p:cNvSpPr>
            <a:spLocks noGrp="1"/>
          </p:cNvSpPr>
          <p:nvPr/>
        </p:nvSpPr>
        <p:spPr>
          <a:xfrm>
            <a:off x="1047750" y="2381250"/>
            <a:ext cx="1714500" cy="428625"/>
          </a:xfrm>
          <a:prstGeom prst="rect">
            <a:avLst/>
          </a:prstGeom>
          <a:noFill/>
          <a:ln w="0">
            <a:noFill/>
          </a:ln>
        </p:spPr>
        <p:txBody>
          <a:bodyPr anchor="ctr">
            <a:normAutofit/>
          </a:bodyPr>
          <a:lstStyle/>
          <a:p>
            <a:pPr algn="l">
              <a:defRPr sz="1725" b="1" i="0">
                <a:solidFill>
                  <a:srgbClr val="9F2F2F"/>
                </a:solidFill>
                <a:latin typeface="DejaVu Sans"/>
                <a:ea typeface="DejaVu Sans"/>
                <a:cs typeface="DejaVu Sans"/>
              </a:defRPr>
            </a:pPr>
            <a:r>
              <a:rPr sz="1725" b="1" i="0">
                <a:solidFill>
                  <a:srgbClr val="9F2F2F"/>
                </a:solidFill>
                <a:latin typeface="DejaVu Sans"/>
                <a:ea typeface="DejaVu Sans"/>
                <a:cs typeface="DejaVu Sans"/>
              </a:rPr>
              <a:t>Instead of</a:t>
            </a:r>
          </a:p>
        </p:txBody>
      </p:sp>
      <p:sp>
        <p:nvSpPr>
          <p:cNvPr id="6" name="Rectangle 5">
            <a:extLst>
              <a:ext uri="{FF2B5EF4-FFF2-40B4-BE49-F238E27FC236}">
                <a16:creationId xmlns:a16="http://schemas.microsoft.com/office/drawing/2014/main" id="{AA178623-4F8F-4247-AC62-6B77A3492C6E}"/>
              </a:ext>
            </a:extLst>
          </p:cNvPr>
          <p:cNvSpPr>
            <a:spLocks noGrp="1"/>
          </p:cNvSpPr>
          <p:nvPr/>
        </p:nvSpPr>
        <p:spPr>
          <a:xfrm>
            <a:off x="1047750" y="2905125"/>
            <a:ext cx="76200" cy="714375"/>
          </a:xfrm>
          <a:prstGeom prst="rect">
            <a:avLst/>
          </a:prstGeom>
          <a:solidFill>
            <a:srgbClr val="9F2F2F"/>
          </a:solidFill>
          <a:ln w="0">
            <a:noFill/>
          </a:ln>
        </p:spPr>
      </p:sp>
      <p:sp>
        <p:nvSpPr>
          <p:cNvPr id="7" name="Rectangle 6">
            <a:extLst>
              <a:ext uri="{FF2B5EF4-FFF2-40B4-BE49-F238E27FC236}">
                <a16:creationId xmlns:a16="http://schemas.microsoft.com/office/drawing/2014/main" id="{671B0BBE-3E01-40FA-B044-FDFCF5B15068}"/>
              </a:ext>
            </a:extLst>
          </p:cNvPr>
          <p:cNvSpPr>
            <a:spLocks noGrp="1"/>
          </p:cNvSpPr>
          <p:nvPr/>
        </p:nvSpPr>
        <p:spPr>
          <a:xfrm>
            <a:off x="1314450" y="2867025"/>
            <a:ext cx="4162425" cy="790575"/>
          </a:xfrm>
          <a:prstGeom prst="rect">
            <a:avLst/>
          </a:prstGeom>
          <a:noFill/>
          <a:ln w="0">
            <a:noFill/>
          </a:ln>
        </p:spPr>
        <p:txBody>
          <a:bodyPr anchor="ctr">
            <a:normAutofit/>
          </a:bodyPr>
          <a:lstStyle/>
          <a:p>
            <a:pPr algn="l">
              <a:defRPr sz="1800" b="0" i="1">
                <a:solidFill>
                  <a:srgbClr val="0B335F"/>
                </a:solidFill>
                <a:latin typeface="DejaVu Sans"/>
                <a:ea typeface="DejaVu Sans"/>
                <a:cs typeface="DejaVu Sans"/>
              </a:defRPr>
            </a:pPr>
            <a:r>
              <a:rPr sz="1800" b="0" i="1">
                <a:solidFill>
                  <a:srgbClr val="0B335F"/>
                </a:solidFill>
                <a:latin typeface="DejaVu Sans"/>
                <a:ea typeface="DejaVu Sans"/>
                <a:cs typeface="DejaVu Sans"/>
              </a:rPr>
              <a:t>Let us know if you need anything.</a:t>
            </a:r>
          </a:p>
        </p:txBody>
      </p:sp>
      <p:sp>
        <p:nvSpPr>
          <p:cNvPr id="8" name="Rectangle 7">
            <a:extLst>
              <a:ext uri="{FF2B5EF4-FFF2-40B4-BE49-F238E27FC236}">
                <a16:creationId xmlns:a16="http://schemas.microsoft.com/office/drawing/2014/main" id="{37A27B2D-EF63-4223-9FD3-CA0F18573E23}"/>
              </a:ext>
            </a:extLst>
          </p:cNvPr>
          <p:cNvSpPr>
            <a:spLocks noGrp="1"/>
          </p:cNvSpPr>
          <p:nvPr/>
        </p:nvSpPr>
        <p:spPr>
          <a:xfrm>
            <a:off x="6572250" y="2381250"/>
            <a:ext cx="1238250" cy="428625"/>
          </a:xfrm>
          <a:prstGeom prst="rect">
            <a:avLst/>
          </a:prstGeom>
          <a:noFill/>
          <a:ln w="0">
            <a:noFill/>
          </a:ln>
        </p:spPr>
        <p:txBody>
          <a:bodyPr anchor="ctr">
            <a:normAutofit/>
          </a:bodyPr>
          <a:lstStyle/>
          <a:p>
            <a:pPr algn="l">
              <a:defRPr sz="1725" b="1" i="0">
                <a:solidFill>
                  <a:srgbClr val="138997"/>
                </a:solidFill>
                <a:latin typeface="DejaVu Sans"/>
                <a:ea typeface="DejaVu Sans"/>
                <a:cs typeface="DejaVu Sans"/>
              </a:defRPr>
            </a:pPr>
            <a:r>
              <a:rPr sz="1725" b="1" i="0">
                <a:solidFill>
                  <a:srgbClr val="138997"/>
                </a:solidFill>
                <a:latin typeface="DejaVu Sans"/>
                <a:ea typeface="DejaVu Sans"/>
                <a:cs typeface="DejaVu Sans"/>
              </a:rPr>
              <a:t>Try</a:t>
            </a:r>
          </a:p>
        </p:txBody>
      </p:sp>
      <p:sp>
        <p:nvSpPr>
          <p:cNvPr id="9" name="Rectangle 8">
            <a:extLst>
              <a:ext uri="{FF2B5EF4-FFF2-40B4-BE49-F238E27FC236}">
                <a16:creationId xmlns:a16="http://schemas.microsoft.com/office/drawing/2014/main" id="{32D0B6A2-CEDD-4369-BCB0-A588A150B1C4}"/>
              </a:ext>
            </a:extLst>
          </p:cNvPr>
          <p:cNvSpPr>
            <a:spLocks noGrp="1"/>
          </p:cNvSpPr>
          <p:nvPr/>
        </p:nvSpPr>
        <p:spPr>
          <a:xfrm>
            <a:off x="6572250" y="2905125"/>
            <a:ext cx="76200" cy="714375"/>
          </a:xfrm>
          <a:prstGeom prst="rect">
            <a:avLst/>
          </a:prstGeom>
          <a:solidFill>
            <a:srgbClr val="138997"/>
          </a:solidFill>
          <a:ln w="0">
            <a:noFill/>
          </a:ln>
        </p:spPr>
      </p:sp>
      <p:sp>
        <p:nvSpPr>
          <p:cNvPr id="10" name="Rectangle 9">
            <a:extLst>
              <a:ext uri="{FF2B5EF4-FFF2-40B4-BE49-F238E27FC236}">
                <a16:creationId xmlns:a16="http://schemas.microsoft.com/office/drawing/2014/main" id="{1B8E6EE2-7B7F-494C-A002-CF00D20359A5}"/>
              </a:ext>
            </a:extLst>
          </p:cNvPr>
          <p:cNvSpPr>
            <a:spLocks noGrp="1"/>
          </p:cNvSpPr>
          <p:nvPr/>
        </p:nvSpPr>
        <p:spPr>
          <a:xfrm>
            <a:off x="6838950" y="2867025"/>
            <a:ext cx="4352925" cy="790575"/>
          </a:xfrm>
          <a:prstGeom prst="rect">
            <a:avLst/>
          </a:prstGeom>
          <a:noFill/>
          <a:ln w="0">
            <a:noFill/>
          </a:ln>
        </p:spPr>
        <p:txBody>
          <a:bodyPr anchor="ctr">
            <a:normAutofit/>
          </a:bodyPr>
          <a:lstStyle/>
          <a:p>
            <a:pPr algn="l">
              <a:defRPr sz="1800" b="0" i="1">
                <a:solidFill>
                  <a:srgbClr val="0B335F"/>
                </a:solidFill>
                <a:latin typeface="DejaVu Sans"/>
                <a:ea typeface="DejaVu Sans"/>
                <a:cs typeface="DejaVu Sans"/>
              </a:defRPr>
            </a:pPr>
            <a:r>
              <a:rPr sz="1800" b="0" i="1">
                <a:solidFill>
                  <a:srgbClr val="0B335F"/>
                </a:solidFill>
                <a:latin typeface="DejaVu Sans"/>
                <a:ea typeface="DejaVu Sans"/>
                <a:cs typeface="DejaVu Sans"/>
              </a:rPr>
              <a:t>Would it help if someone called each week?</a:t>
            </a:r>
          </a:p>
        </p:txBody>
      </p:sp>
      <p:sp>
        <p:nvSpPr>
          <p:cNvPr id="11" name="Rectangle 10">
            <a:extLst>
              <a:ext uri="{FF2B5EF4-FFF2-40B4-BE49-F238E27FC236}">
                <a16:creationId xmlns:a16="http://schemas.microsoft.com/office/drawing/2014/main" id="{082C20F8-F3E4-4181-A9CC-C84FAE0CE152}"/>
              </a:ext>
            </a:extLst>
          </p:cNvPr>
          <p:cNvSpPr>
            <a:spLocks noGrp="1"/>
          </p:cNvSpPr>
          <p:nvPr/>
        </p:nvSpPr>
        <p:spPr>
          <a:xfrm>
            <a:off x="1476375" y="4095750"/>
            <a:ext cx="9382125" cy="1428750"/>
          </a:xfrm>
          <a:prstGeom prst="rect">
            <a:avLst/>
          </a:prstGeom>
          <a:noFill/>
          <a:ln w="0">
            <a:noFill/>
          </a:ln>
        </p:spPr>
        <p:txBody>
          <a:bodyPr>
            <a:normAutofit fontScale="71801" lnSpcReduction="10000"/>
          </a:bodyPr>
          <a:lstStyle/>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Transportation</a:t>
            </a:r>
          </a:p>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 meal</a:t>
            </a:r>
          </a:p>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Home communion</a:t>
            </a:r>
          </a:p>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 visit or telephone call</a:t>
            </a:r>
          </a:p>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Accessible materials or seating</a:t>
            </a:r>
          </a:p>
          <a:p>
            <a:pPr marL="254000" indent="-127000">
              <a:spcAft>
                <a:spcPts val="4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Support for the caregiver</a:t>
            </a:r>
          </a:p>
        </p:txBody>
      </p:sp>
      <p:sp>
        <p:nvSpPr>
          <p:cNvPr id="12" name="Rectangle 11">
            <a:extLst>
              <a:ext uri="{FF2B5EF4-FFF2-40B4-BE49-F238E27FC236}">
                <a16:creationId xmlns:a16="http://schemas.microsoft.com/office/drawing/2014/main" id="{0A51A7B0-CF8A-4BD9-B874-C5959ADEBCC3}"/>
              </a:ext>
            </a:extLst>
          </p:cNvPr>
          <p:cNvSpPr>
            <a:spLocks noGrp="1"/>
          </p:cNvSpPr>
          <p:nvPr/>
        </p:nvSpPr>
        <p:spPr>
          <a:xfrm>
            <a:off x="666750" y="5848350"/>
            <a:ext cx="95250" cy="552450"/>
          </a:xfrm>
          <a:prstGeom prst="rect">
            <a:avLst/>
          </a:prstGeom>
          <a:solidFill>
            <a:srgbClr val="F2B128"/>
          </a:solidFill>
          <a:ln w="0">
            <a:noFill/>
          </a:ln>
        </p:spPr>
      </p:sp>
      <p:sp>
        <p:nvSpPr>
          <p:cNvPr id="13" name="Rectangle 12">
            <a:extLst>
              <a:ext uri="{FF2B5EF4-FFF2-40B4-BE49-F238E27FC236}">
                <a16:creationId xmlns:a16="http://schemas.microsoft.com/office/drawing/2014/main" id="{A448EFE8-4E25-4A8A-81CE-9328AAC94285}"/>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Offer only what the church can provide safely and consistently.</a:t>
            </a:r>
          </a:p>
        </p:txBody>
      </p:sp>
    </p:spTree>
    <p:extLst>
      <p:ext uri="{BB962C8B-B14F-4D97-AF65-F5344CB8AC3E}">
        <p14:creationId xmlns:p14="http://schemas.microsoft.com/office/powerpoint/2010/main" val="441283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2195428-93A7-490B-9116-260589F70DC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A21BDF6C-7DEE-4A1B-9C76-F4ECD964712C}"/>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CARE in practice</a:t>
            </a:r>
          </a:p>
        </p:txBody>
      </p:sp>
      <p:pic>
        <p:nvPicPr>
          <p:cNvPr id="12" name="Picture 11"/>
          <p:cNvPicPr>
            <a:picLocks noChangeAspect="1"/>
          </p:cNvPicPr>
          <p:nvPr/>
        </p:nvPicPr>
        <p:blipFill>
          <a:blip r:embed="rId3"/>
          <a:stretch/>
        </p:blipFill>
        <p:spPr>
          <a:xfrm>
            <a:off x="10098732" y="285750"/>
            <a:ext cx="1614785" cy="533400"/>
          </a:xfrm>
          <a:prstGeom prst="rect">
            <a:avLst/>
          </a:prstGeom>
        </p:spPr>
      </p:pic>
      <p:sp>
        <p:nvSpPr>
          <p:cNvPr id="4" name="Rectangle 3">
            <a:extLst>
              <a:ext uri="{FF2B5EF4-FFF2-40B4-BE49-F238E27FC236}">
                <a16:creationId xmlns:a16="http://schemas.microsoft.com/office/drawing/2014/main" id="{93DDC57E-1D7C-4554-B84D-B1FE5B62F53D}"/>
              </a:ext>
            </a:extLst>
          </p:cNvPr>
          <p:cNvSpPr>
            <a:spLocks noGrp="1"/>
          </p:cNvSpPr>
          <p:nvPr/>
        </p:nvSpPr>
        <p:spPr>
          <a:xfrm>
            <a:off x="1190625" y="1428750"/>
            <a:ext cx="9810750" cy="571500"/>
          </a:xfrm>
          <a:prstGeom prst="rect">
            <a:avLst/>
          </a:prstGeom>
          <a:noFill/>
          <a:ln w="0">
            <a:noFill/>
          </a:ln>
        </p:spPr>
        <p:txBody>
          <a:bodyPr anchor="ctr">
            <a:normAutofit/>
          </a:bodyPr>
          <a:lstStyle/>
          <a:p>
            <a:pPr algn="ctr">
              <a:defRPr sz="2400" b="1" i="0">
                <a:solidFill>
                  <a:srgbClr val="138997"/>
                </a:solidFill>
                <a:latin typeface="DejaVu Sans"/>
                <a:ea typeface="DejaVu Sans"/>
                <a:cs typeface="DejaVu Sans"/>
              </a:defRPr>
            </a:pPr>
            <a:r>
              <a:rPr sz="2400" b="1" i="0">
                <a:solidFill>
                  <a:srgbClr val="138997"/>
                </a:solidFill>
                <a:latin typeface="DejaVu Sans"/>
                <a:ea typeface="DejaVu Sans"/>
                <a:cs typeface="DejaVu Sans"/>
              </a:rPr>
              <a:t>An older member has missed several Sundays</a:t>
            </a:r>
          </a:p>
        </p:txBody>
      </p:sp>
      <p:sp>
        <p:nvSpPr>
          <p:cNvPr id="5" name="Rectangle 4">
            <a:extLst>
              <a:ext uri="{FF2B5EF4-FFF2-40B4-BE49-F238E27FC236}">
                <a16:creationId xmlns:a16="http://schemas.microsoft.com/office/drawing/2014/main" id="{59715318-B75A-47F0-B5DA-012CD737E199}"/>
              </a:ext>
            </a:extLst>
          </p:cNvPr>
          <p:cNvSpPr>
            <a:spLocks noGrp="1"/>
          </p:cNvSpPr>
          <p:nvPr/>
        </p:nvSpPr>
        <p:spPr>
          <a:xfrm>
            <a:off x="1285875" y="2428875"/>
            <a:ext cx="76200" cy="1905000"/>
          </a:xfrm>
          <a:prstGeom prst="rect">
            <a:avLst/>
          </a:prstGeom>
          <a:solidFill>
            <a:srgbClr val="F2B128"/>
          </a:solidFill>
          <a:ln w="0">
            <a:noFill/>
          </a:ln>
        </p:spPr>
      </p:sp>
      <p:sp>
        <p:nvSpPr>
          <p:cNvPr id="6" name="Rectangle 5">
            <a:extLst>
              <a:ext uri="{FF2B5EF4-FFF2-40B4-BE49-F238E27FC236}">
                <a16:creationId xmlns:a16="http://schemas.microsoft.com/office/drawing/2014/main" id="{857A1CC1-6087-481A-ADF9-F8A17158BDE6}"/>
              </a:ext>
            </a:extLst>
          </p:cNvPr>
          <p:cNvSpPr>
            <a:spLocks noGrp="1"/>
          </p:cNvSpPr>
          <p:nvPr/>
        </p:nvSpPr>
        <p:spPr>
          <a:xfrm>
            <a:off x="1552575" y="2390775"/>
            <a:ext cx="9353550" cy="1981200"/>
          </a:xfrm>
          <a:prstGeom prst="rect">
            <a:avLst/>
          </a:prstGeom>
          <a:noFill/>
          <a:ln w="0">
            <a:noFill/>
          </a:ln>
        </p:spPr>
        <p:txBody>
          <a:bodyPr anchor="ctr">
            <a:normAutofit/>
          </a:bodyPr>
          <a:lstStyle/>
          <a:p>
            <a:pPr algn="l">
              <a:defRPr sz="2025" b="0" i="1">
                <a:solidFill>
                  <a:srgbClr val="0B335F"/>
                </a:solidFill>
                <a:latin typeface="DejaVu Sans"/>
                <a:ea typeface="DejaVu Sans"/>
                <a:cs typeface="DejaVu Sans"/>
              </a:defRPr>
            </a:pPr>
            <a:r>
              <a:rPr sz="2025" b="0" i="1">
                <a:solidFill>
                  <a:srgbClr val="0B335F"/>
                </a:solidFill>
                <a:latin typeface="DejaVu Sans"/>
                <a:ea typeface="DejaVu Sans"/>
                <a:cs typeface="DejaVu Sans"/>
              </a:rPr>
              <a:t>We have missed you and wanted to check in. Is anything making it difficult for you to attend? Would you like support from the church? Is there anyone in your family you would like us to include?</a:t>
            </a:r>
          </a:p>
        </p:txBody>
      </p:sp>
      <p:sp>
        <p:nvSpPr>
          <p:cNvPr id="7" name="Rectangle 6">
            <a:extLst>
              <a:ext uri="{FF2B5EF4-FFF2-40B4-BE49-F238E27FC236}">
                <a16:creationId xmlns:a16="http://schemas.microsoft.com/office/drawing/2014/main" id="{464D7A5E-3383-4135-9AE3-106857BB93AE}"/>
              </a:ext>
            </a:extLst>
          </p:cNvPr>
          <p:cNvSpPr>
            <a:spLocks noGrp="1"/>
          </p:cNvSpPr>
          <p:nvPr/>
        </p:nvSpPr>
        <p:spPr>
          <a:xfrm>
            <a:off x="1619250" y="4762500"/>
            <a:ext cx="8953500" cy="666750"/>
          </a:xfrm>
          <a:prstGeom prst="rect">
            <a:avLst/>
          </a:prstGeom>
          <a:noFill/>
          <a:ln w="0">
            <a:noFill/>
          </a:ln>
        </p:spPr>
        <p:txBody>
          <a:bodyPr anchor="ctr">
            <a:normAutofit/>
          </a:bodyPr>
          <a:lstStyle/>
          <a:p>
            <a:pPr algn="ctr">
              <a:defRPr sz="1875" b="1" i="0">
                <a:solidFill>
                  <a:srgbClr val="0B335F"/>
                </a:solidFill>
                <a:latin typeface="DejaVu Sans"/>
                <a:ea typeface="DejaVu Sans"/>
                <a:cs typeface="DejaVu Sans"/>
              </a:defRPr>
            </a:pPr>
            <a:r>
              <a:rPr sz="1875" b="1" i="0">
                <a:solidFill>
                  <a:srgbClr val="0B335F"/>
                </a:solidFill>
                <a:latin typeface="DejaVu Sans"/>
                <a:ea typeface="DejaVu Sans"/>
                <a:cs typeface="DejaVu Sans"/>
              </a:rPr>
              <a:t>Possible support: transportation, a home visit, communion, or another way to remain connected</a:t>
            </a:r>
          </a:p>
        </p:txBody>
      </p:sp>
      <p:sp>
        <p:nvSpPr>
          <p:cNvPr id="8" name="Rectangle 7">
            <a:extLst>
              <a:ext uri="{FF2B5EF4-FFF2-40B4-BE49-F238E27FC236}">
                <a16:creationId xmlns:a16="http://schemas.microsoft.com/office/drawing/2014/main" id="{861E3C67-557F-4ECE-83FE-ADBC96DE92ED}"/>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FC399C3F-8275-4AF7-BFE3-2BFD7FC73513}"/>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Connection and permission come before solutions.</a:t>
            </a:r>
          </a:p>
        </p:txBody>
      </p:sp>
    </p:spTree>
    <p:extLst>
      <p:ext uri="{BB962C8B-B14F-4D97-AF65-F5344CB8AC3E}">
        <p14:creationId xmlns:p14="http://schemas.microsoft.com/office/powerpoint/2010/main" val="1678355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D1CE16-BE22-4A3F-AD55-F235942E556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387F2C13-7816-41CF-85ED-D8D48EADD2E8}"/>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What memory changes may feel like</a:t>
            </a:r>
          </a:p>
        </p:txBody>
      </p:sp>
      <p:pic>
        <p:nvPicPr>
          <p:cNvPr id="12" name="Picture 11"/>
          <p:cNvPicPr>
            <a:picLocks noChangeAspect="1"/>
          </p:cNvPicPr>
          <p:nvPr/>
        </p:nvPicPr>
        <p:blipFill>
          <a:blip r:embed="rId3"/>
          <a:stretch/>
        </p:blipFill>
        <p:spPr>
          <a:xfrm>
            <a:off x="10098212" y="285750"/>
            <a:ext cx="1615827" cy="533400"/>
          </a:xfrm>
          <a:prstGeom prst="rect">
            <a:avLst/>
          </a:prstGeom>
        </p:spPr>
      </p:pic>
      <p:sp>
        <p:nvSpPr>
          <p:cNvPr id="4" name="Rectangle 3">
            <a:extLst>
              <a:ext uri="{FF2B5EF4-FFF2-40B4-BE49-F238E27FC236}">
                <a16:creationId xmlns:a16="http://schemas.microsoft.com/office/drawing/2014/main" id="{27BE1757-5931-4F2D-905E-6D4CBDB792DC}"/>
              </a:ext>
            </a:extLst>
          </p:cNvPr>
          <p:cNvSpPr>
            <a:spLocks noGrp="1"/>
          </p:cNvSpPr>
          <p:nvPr/>
        </p:nvSpPr>
        <p:spPr>
          <a:xfrm>
            <a:off x="781050" y="1571625"/>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The person may struggle to</a:t>
            </a:r>
          </a:p>
        </p:txBody>
      </p:sp>
      <p:sp>
        <p:nvSpPr>
          <p:cNvPr id="5" name="Rectangle 4">
            <a:extLst>
              <a:ext uri="{FF2B5EF4-FFF2-40B4-BE49-F238E27FC236}">
                <a16:creationId xmlns:a16="http://schemas.microsoft.com/office/drawing/2014/main" id="{3D9B145C-E8C0-4122-B85B-BA6EAA6E2165}"/>
              </a:ext>
            </a:extLst>
          </p:cNvPr>
          <p:cNvSpPr>
            <a:spLocks noGrp="1"/>
          </p:cNvSpPr>
          <p:nvPr/>
        </p:nvSpPr>
        <p:spPr>
          <a:xfrm>
            <a:off x="6477000" y="1571625"/>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The person may feel</a:t>
            </a:r>
          </a:p>
        </p:txBody>
      </p:sp>
      <p:sp>
        <p:nvSpPr>
          <p:cNvPr id="6" name="Rectangle 5">
            <a:extLst>
              <a:ext uri="{FF2B5EF4-FFF2-40B4-BE49-F238E27FC236}">
                <a16:creationId xmlns:a16="http://schemas.microsoft.com/office/drawing/2014/main" id="{75552C7B-EB15-4379-BDA0-CDE46EB0848A}"/>
              </a:ext>
            </a:extLst>
          </p:cNvPr>
          <p:cNvSpPr>
            <a:spLocks noGrp="1"/>
          </p:cNvSpPr>
          <p:nvPr/>
        </p:nvSpPr>
        <p:spPr>
          <a:xfrm>
            <a:off x="819150" y="2124075"/>
            <a:ext cx="4762500" cy="3429000"/>
          </a:xfrm>
          <a:prstGeom prst="rect">
            <a:avLst/>
          </a:prstGeom>
          <a:noFill/>
          <a:ln w="0">
            <a:noFill/>
          </a:ln>
        </p:spPr>
        <p:txBody>
          <a:bodyPr>
            <a:normAutofit/>
          </a:bodyPr>
          <a:lstStyle/>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Remember recent conversations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Follow several instructions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Recognize a person or place</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Adjust to unexpected changes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Filter noise and distractions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Explain a need or feeling</a:t>
            </a:r>
          </a:p>
        </p:txBody>
      </p:sp>
      <p:sp>
        <p:nvSpPr>
          <p:cNvPr id="7" name="Rectangle 6">
            <a:extLst>
              <a:ext uri="{FF2B5EF4-FFF2-40B4-BE49-F238E27FC236}">
                <a16:creationId xmlns:a16="http://schemas.microsoft.com/office/drawing/2014/main" id="{2AA0FCF1-06FE-4674-808A-8503FB23BA97}"/>
              </a:ext>
            </a:extLst>
          </p:cNvPr>
          <p:cNvSpPr>
            <a:spLocks noGrp="1"/>
          </p:cNvSpPr>
          <p:nvPr/>
        </p:nvSpPr>
        <p:spPr>
          <a:xfrm>
            <a:off x="6515100" y="2124075"/>
            <a:ext cx="4762500" cy="3429000"/>
          </a:xfrm>
          <a:prstGeom prst="rect">
            <a:avLst/>
          </a:prstGeom>
          <a:noFill/>
          <a:ln w="0">
            <a:noFill/>
          </a:ln>
        </p:spPr>
        <p:txBody>
          <a:bodyPr>
            <a:normAutofit/>
          </a:bodyPr>
          <a:lstStyle/>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Embarrassed</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Frustrated</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Frightened</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Overwhelmed</a:t>
            </a:r>
          </a:p>
        </p:txBody>
      </p:sp>
      <p:sp>
        <p:nvSpPr>
          <p:cNvPr id="8" name="Rectangle 7">
            <a:extLst>
              <a:ext uri="{FF2B5EF4-FFF2-40B4-BE49-F238E27FC236}">
                <a16:creationId xmlns:a16="http://schemas.microsoft.com/office/drawing/2014/main" id="{C1E4820B-0EA1-406D-846A-14402E74678A}"/>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EACD6C3F-730D-4E44-AD2E-CE45EEA54FA7}"/>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church responds with dignity and safety. Healthcare professionals evaluate the cause.</a:t>
            </a:r>
          </a:p>
        </p:txBody>
      </p:sp>
    </p:spTree>
    <p:extLst>
      <p:ext uri="{BB962C8B-B14F-4D97-AF65-F5344CB8AC3E}">
        <p14:creationId xmlns:p14="http://schemas.microsoft.com/office/powerpoint/2010/main" val="1575424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A9CC57E-956B-46A5-B2AD-A06D92282E0A}"/>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64656915-1C73-4CBD-8345-814ED7A675B5}"/>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700" b="1" i="0">
                <a:solidFill>
                  <a:srgbClr val="0B335F"/>
                </a:solidFill>
                <a:latin typeface="DejaVu Sans"/>
                <a:ea typeface="DejaVu Sans"/>
                <a:cs typeface="DejaVu Sans"/>
              </a:defRPr>
            </a:pPr>
            <a:r>
              <a:rPr sz="2700" b="1" i="0">
                <a:solidFill>
                  <a:srgbClr val="0B335F"/>
                </a:solidFill>
                <a:latin typeface="DejaVu Sans"/>
                <a:ea typeface="DejaVu Sans"/>
                <a:cs typeface="DejaVu Sans"/>
              </a:rPr>
              <a:t>Reassurance instead of correction</a:t>
            </a:r>
          </a:p>
        </p:txBody>
      </p:sp>
      <p:pic>
        <p:nvPicPr>
          <p:cNvPr id="14" name="Picture 13"/>
          <p:cNvPicPr>
            <a:picLocks noChangeAspect="1"/>
          </p:cNvPicPr>
          <p:nvPr/>
        </p:nvPicPr>
        <p:blipFill>
          <a:blip r:embed="rId3"/>
          <a:stretch/>
        </p:blipFill>
        <p:spPr>
          <a:xfrm>
            <a:off x="10097691" y="285750"/>
            <a:ext cx="1616869" cy="533400"/>
          </a:xfrm>
          <a:prstGeom prst="rect">
            <a:avLst/>
          </a:prstGeom>
        </p:spPr>
      </p:pic>
      <p:sp>
        <p:nvSpPr>
          <p:cNvPr id="4" name="Rectangle 3">
            <a:extLst>
              <a:ext uri="{FF2B5EF4-FFF2-40B4-BE49-F238E27FC236}">
                <a16:creationId xmlns:a16="http://schemas.microsoft.com/office/drawing/2014/main" id="{407302AA-3D40-4E7F-82FD-695627896030}"/>
              </a:ext>
            </a:extLst>
          </p:cNvPr>
          <p:cNvSpPr>
            <a:spLocks noGrp="1"/>
          </p:cNvSpPr>
          <p:nvPr/>
        </p:nvSpPr>
        <p:spPr>
          <a:xfrm>
            <a:off x="781050" y="1666875"/>
            <a:ext cx="4857750" cy="495300"/>
          </a:xfrm>
          <a:prstGeom prst="rect">
            <a:avLst/>
          </a:prstGeom>
          <a:noFill/>
          <a:ln w="0">
            <a:noFill/>
          </a:ln>
        </p:spPr>
        <p:txBody>
          <a:bodyPr anchor="ctr">
            <a:normAutofit/>
          </a:bodyPr>
          <a:lstStyle/>
          <a:p>
            <a:pPr algn="l">
              <a:defRPr sz="2025" b="1" i="0">
                <a:solidFill>
                  <a:srgbClr val="9F2F2F"/>
                </a:solidFill>
                <a:latin typeface="DejaVu Sans"/>
                <a:ea typeface="DejaVu Sans"/>
                <a:cs typeface="DejaVu Sans"/>
              </a:defRPr>
            </a:pPr>
            <a:r>
              <a:rPr sz="2025" b="1" i="0">
                <a:solidFill>
                  <a:srgbClr val="9F2F2F"/>
                </a:solidFill>
                <a:latin typeface="DejaVu Sans"/>
                <a:ea typeface="DejaVu Sans"/>
                <a:cs typeface="DejaVu Sans"/>
              </a:rPr>
              <a:t>Avoid</a:t>
            </a:r>
          </a:p>
        </p:txBody>
      </p:sp>
      <p:sp>
        <p:nvSpPr>
          <p:cNvPr id="5" name="Rectangle 4">
            <a:extLst>
              <a:ext uri="{FF2B5EF4-FFF2-40B4-BE49-F238E27FC236}">
                <a16:creationId xmlns:a16="http://schemas.microsoft.com/office/drawing/2014/main" id="{AF006A01-E686-4F35-8825-EDDFFBBCAF37}"/>
              </a:ext>
            </a:extLst>
          </p:cNvPr>
          <p:cNvSpPr>
            <a:spLocks noGrp="1"/>
          </p:cNvSpPr>
          <p:nvPr/>
        </p:nvSpPr>
        <p:spPr>
          <a:xfrm>
            <a:off x="6477000" y="1666875"/>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Helpful response</a:t>
            </a:r>
          </a:p>
        </p:txBody>
      </p:sp>
      <p:sp>
        <p:nvSpPr>
          <p:cNvPr id="6" name="Rectangle 5">
            <a:extLst>
              <a:ext uri="{FF2B5EF4-FFF2-40B4-BE49-F238E27FC236}">
                <a16:creationId xmlns:a16="http://schemas.microsoft.com/office/drawing/2014/main" id="{B76BCC58-0004-45ED-B7AF-F8955D82FDA5}"/>
              </a:ext>
            </a:extLst>
          </p:cNvPr>
          <p:cNvSpPr>
            <a:spLocks noGrp="1"/>
          </p:cNvSpPr>
          <p:nvPr/>
        </p:nvSpPr>
        <p:spPr>
          <a:xfrm>
            <a:off x="819150" y="2219325"/>
            <a:ext cx="4762500" cy="2428875"/>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Public correction</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Arguing or testing memory</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Speaking too quickly</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Talking as if the person is absent</a:t>
            </a:r>
          </a:p>
        </p:txBody>
      </p:sp>
      <p:sp>
        <p:nvSpPr>
          <p:cNvPr id="7" name="Rectangle 6">
            <a:extLst>
              <a:ext uri="{FF2B5EF4-FFF2-40B4-BE49-F238E27FC236}">
                <a16:creationId xmlns:a16="http://schemas.microsoft.com/office/drawing/2014/main" id="{61580230-3DBB-49FE-9932-7E924B7A5550}"/>
              </a:ext>
            </a:extLst>
          </p:cNvPr>
          <p:cNvSpPr>
            <a:spLocks noGrp="1"/>
          </p:cNvSpPr>
          <p:nvPr/>
        </p:nvSpPr>
        <p:spPr>
          <a:xfrm>
            <a:off x="6515100" y="2219325"/>
            <a:ext cx="4762500" cy="2428875"/>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Remain calm</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Use short, clear sentences</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Allow more time</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Reduce noise and attention</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Involve someone familiar</a:t>
            </a:r>
          </a:p>
        </p:txBody>
      </p:sp>
      <p:sp>
        <p:nvSpPr>
          <p:cNvPr id="8" name="Rectangle 7">
            <a:extLst>
              <a:ext uri="{FF2B5EF4-FFF2-40B4-BE49-F238E27FC236}">
                <a16:creationId xmlns:a16="http://schemas.microsoft.com/office/drawing/2014/main" id="{F374E92C-EBA5-4D1A-9650-BDEBBF15723D}"/>
              </a:ext>
            </a:extLst>
          </p:cNvPr>
          <p:cNvSpPr>
            <a:spLocks noGrp="1"/>
          </p:cNvSpPr>
          <p:nvPr/>
        </p:nvSpPr>
        <p:spPr>
          <a:xfrm>
            <a:off x="1333500" y="4714875"/>
            <a:ext cx="76200" cy="714375"/>
          </a:xfrm>
          <a:prstGeom prst="rect">
            <a:avLst/>
          </a:prstGeom>
          <a:solidFill>
            <a:srgbClr val="138997"/>
          </a:solidFill>
          <a:ln w="0">
            <a:noFill/>
          </a:ln>
        </p:spPr>
      </p:sp>
      <p:sp>
        <p:nvSpPr>
          <p:cNvPr id="9" name="Rectangle 8">
            <a:extLst>
              <a:ext uri="{FF2B5EF4-FFF2-40B4-BE49-F238E27FC236}">
                <a16:creationId xmlns:a16="http://schemas.microsoft.com/office/drawing/2014/main" id="{BD1587B4-E32F-48CE-8FC7-BBF525A2836F}"/>
              </a:ext>
            </a:extLst>
          </p:cNvPr>
          <p:cNvSpPr>
            <a:spLocks noGrp="1"/>
          </p:cNvSpPr>
          <p:nvPr/>
        </p:nvSpPr>
        <p:spPr>
          <a:xfrm>
            <a:off x="1600200" y="4676775"/>
            <a:ext cx="9258300" cy="790575"/>
          </a:xfrm>
          <a:prstGeom prst="rect">
            <a:avLst/>
          </a:prstGeom>
          <a:noFill/>
          <a:ln w="0">
            <a:noFill/>
          </a:ln>
        </p:spPr>
        <p:txBody>
          <a:bodyPr anchor="ctr">
            <a:normAutofit/>
          </a:bodyPr>
          <a:lstStyle/>
          <a:p>
            <a:pPr algn="ctr">
              <a:defRPr sz="2175" b="0" i="1">
                <a:solidFill>
                  <a:srgbClr val="0B335F"/>
                </a:solidFill>
                <a:latin typeface="DejaVu Sans"/>
                <a:ea typeface="DejaVu Sans"/>
                <a:cs typeface="DejaVu Sans"/>
              </a:defRPr>
            </a:pPr>
            <a:r>
              <a:rPr sz="2175" b="0" i="1">
                <a:solidFill>
                  <a:srgbClr val="0B335F"/>
                </a:solidFill>
                <a:latin typeface="DejaVu Sans"/>
                <a:ea typeface="DejaVu Sans"/>
                <a:cs typeface="DejaVu Sans"/>
              </a:rPr>
              <a:t>That's all right. Let's go together.</a:t>
            </a:r>
          </a:p>
        </p:txBody>
      </p:sp>
      <p:sp>
        <p:nvSpPr>
          <p:cNvPr id="10" name="Rectangle 9">
            <a:extLst>
              <a:ext uri="{FF2B5EF4-FFF2-40B4-BE49-F238E27FC236}">
                <a16:creationId xmlns:a16="http://schemas.microsoft.com/office/drawing/2014/main" id="{8E51CB7A-9D68-4058-B17D-5EB0CE98476A}"/>
              </a:ext>
            </a:extLst>
          </p:cNvPr>
          <p:cNvSpPr>
            <a:spLocks noGrp="1"/>
          </p:cNvSpPr>
          <p:nvPr/>
        </p:nvSpPr>
        <p:spPr>
          <a:xfrm>
            <a:off x="666750" y="5848350"/>
            <a:ext cx="95250" cy="552450"/>
          </a:xfrm>
          <a:prstGeom prst="rect">
            <a:avLst/>
          </a:prstGeom>
          <a:solidFill>
            <a:srgbClr val="F2B128"/>
          </a:solidFill>
          <a:ln w="0">
            <a:noFill/>
          </a:ln>
        </p:spPr>
      </p:sp>
      <p:sp>
        <p:nvSpPr>
          <p:cNvPr id="11" name="Rectangle 10">
            <a:extLst>
              <a:ext uri="{FF2B5EF4-FFF2-40B4-BE49-F238E27FC236}">
                <a16:creationId xmlns:a16="http://schemas.microsoft.com/office/drawing/2014/main" id="{749042E6-8D5F-4AC7-9057-573ACFE6F319}"/>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Respond to the need for reassurance, not the memory mistake.</a:t>
            </a:r>
          </a:p>
        </p:txBody>
      </p:sp>
    </p:spTree>
    <p:extLst>
      <p:ext uri="{BB962C8B-B14F-4D97-AF65-F5344CB8AC3E}">
        <p14:creationId xmlns:p14="http://schemas.microsoft.com/office/powerpoint/2010/main" val="65450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109549-9C3D-4FE4-B440-C02F745CD5DF}"/>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40C3B608-B3D1-46F4-A01F-F9096F3E8B8F}"/>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When behavior becomes harmful</a:t>
            </a:r>
          </a:p>
        </p:txBody>
      </p:sp>
      <p:sp>
        <p:nvSpPr>
          <p:cNvPr id="3" name="Rectangle 2">
            <a:extLst>
              <a:ext uri="{FF2B5EF4-FFF2-40B4-BE49-F238E27FC236}">
                <a16:creationId xmlns:a16="http://schemas.microsoft.com/office/drawing/2014/main" id="{BEB48BFC-2795-4AE2-B49C-70AAC9436900}"/>
              </a:ext>
            </a:extLst>
          </p:cNvPr>
          <p:cNvSpPr>
            <a:spLocks noGrp="1"/>
          </p:cNvSpPr>
          <p:nvPr/>
        </p:nvSpPr>
        <p:spPr>
          <a:xfrm>
            <a:off x="10001250" y="228600"/>
            <a:ext cx="1809750" cy="647700"/>
          </a:xfrm>
          <a:prstGeom prst="rect">
            <a:avLst/>
          </a:prstGeom>
          <a:solidFill>
            <a:srgbClr val="FFFFFF"/>
          </a:solidFill>
          <a:ln w="0">
            <a:noFill/>
          </a:ln>
        </p:spPr>
      </p:sp>
      <p:pic>
        <p:nvPicPr>
          <p:cNvPr id="15" name="Picture 14"/>
          <p:cNvPicPr>
            <a:picLocks noChangeAspect="1"/>
          </p:cNvPicPr>
          <p:nvPr/>
        </p:nvPicPr>
        <p:blipFill>
          <a:blip r:embed="rId3"/>
          <a:stretch/>
        </p:blipFill>
        <p:spPr>
          <a:xfrm>
            <a:off x="10097170" y="285750"/>
            <a:ext cx="1617911" cy="533400"/>
          </a:xfrm>
          <a:prstGeom prst="rect">
            <a:avLst/>
          </a:prstGeom>
        </p:spPr>
      </p:pic>
      <p:sp>
        <p:nvSpPr>
          <p:cNvPr id="5" name="Rectangle 4">
            <a:extLst>
              <a:ext uri="{FF2B5EF4-FFF2-40B4-BE49-F238E27FC236}">
                <a16:creationId xmlns:a16="http://schemas.microsoft.com/office/drawing/2014/main" id="{18F8F9CA-EF5C-4631-B0B4-0D94A6BEF98F}"/>
              </a:ext>
            </a:extLst>
          </p:cNvPr>
          <p:cNvSpPr>
            <a:spLocks noGrp="1"/>
          </p:cNvSpPr>
          <p:nvPr/>
        </p:nvSpPr>
        <p:spPr>
          <a:xfrm>
            <a:off x="1095375" y="1381125"/>
            <a:ext cx="10001250" cy="523875"/>
          </a:xfrm>
          <a:prstGeom prst="rect">
            <a:avLst/>
          </a:prstGeom>
          <a:noFill/>
          <a:ln w="0">
            <a:noFill/>
          </a:ln>
        </p:spPr>
        <p:txBody>
          <a:bodyPr anchor="ctr">
            <a:normAutofit/>
          </a:bodyPr>
          <a:lstStyle/>
          <a:p>
            <a:pPr algn="ctr">
              <a:defRPr sz="2175" b="1" i="0">
                <a:solidFill>
                  <a:srgbClr val="F2B128"/>
                </a:solidFill>
                <a:latin typeface="DejaVu Sans"/>
                <a:ea typeface="DejaVu Sans"/>
                <a:cs typeface="DejaVu Sans"/>
              </a:defRPr>
            </a:pPr>
            <a:r>
              <a:rPr sz="2175" b="1" i="0">
                <a:solidFill>
                  <a:srgbClr val="F2B128"/>
                </a:solidFill>
                <a:latin typeface="DejaVu Sans"/>
                <a:ea typeface="DejaVu Sans"/>
                <a:cs typeface="DejaVu Sans"/>
              </a:rPr>
              <a:t>Examples that require a safety response</a:t>
            </a:r>
          </a:p>
        </p:txBody>
      </p:sp>
      <p:sp>
        <p:nvSpPr>
          <p:cNvPr id="6" name="Rectangle 5">
            <a:extLst>
              <a:ext uri="{FF2B5EF4-FFF2-40B4-BE49-F238E27FC236}">
                <a16:creationId xmlns:a16="http://schemas.microsoft.com/office/drawing/2014/main" id="{D67C4680-16D5-4245-9444-9CA72A83689B}"/>
              </a:ext>
            </a:extLst>
          </p:cNvPr>
          <p:cNvSpPr>
            <a:spLocks noGrp="1"/>
          </p:cNvSpPr>
          <p:nvPr/>
        </p:nvSpPr>
        <p:spPr>
          <a:xfrm>
            <a:off x="781050" y="2047875"/>
            <a:ext cx="4857750" cy="495300"/>
          </a:xfrm>
          <a:prstGeom prst="rect">
            <a:avLst/>
          </a:prstGeom>
          <a:noFill/>
          <a:ln w="0">
            <a:noFill/>
          </a:ln>
        </p:spPr>
        <p:txBody>
          <a:bodyPr anchor="ctr">
            <a:normAutofit/>
          </a:bodyPr>
          <a:lstStyle/>
          <a:p>
            <a:pPr algn="l">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Threats and physical harm</a:t>
            </a:r>
          </a:p>
        </p:txBody>
      </p:sp>
      <p:sp>
        <p:nvSpPr>
          <p:cNvPr id="7" name="Rectangle 6">
            <a:extLst>
              <a:ext uri="{FF2B5EF4-FFF2-40B4-BE49-F238E27FC236}">
                <a16:creationId xmlns:a16="http://schemas.microsoft.com/office/drawing/2014/main" id="{56E2F5B5-6A37-4DCF-9374-CFCD8A6606F7}"/>
              </a:ext>
            </a:extLst>
          </p:cNvPr>
          <p:cNvSpPr>
            <a:spLocks noGrp="1"/>
          </p:cNvSpPr>
          <p:nvPr/>
        </p:nvSpPr>
        <p:spPr>
          <a:xfrm>
            <a:off x="6477000" y="2047875"/>
            <a:ext cx="4762500" cy="495300"/>
          </a:xfrm>
          <a:prstGeom prst="rect">
            <a:avLst/>
          </a:prstGeom>
          <a:noFill/>
          <a:ln w="0">
            <a:noFill/>
          </a:ln>
        </p:spPr>
        <p:txBody>
          <a:bodyPr anchor="ctr">
            <a:normAutofit/>
          </a:bodyPr>
          <a:lstStyle/>
          <a:p>
            <a:pPr algn="l">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Other immediate dangers</a:t>
            </a:r>
          </a:p>
        </p:txBody>
      </p:sp>
      <p:sp>
        <p:nvSpPr>
          <p:cNvPr id="8" name="Rectangle 7">
            <a:extLst>
              <a:ext uri="{FF2B5EF4-FFF2-40B4-BE49-F238E27FC236}">
                <a16:creationId xmlns:a16="http://schemas.microsoft.com/office/drawing/2014/main" id="{A9412136-C43A-4A92-90DE-17CF1640428D}"/>
              </a:ext>
            </a:extLst>
          </p:cNvPr>
          <p:cNvSpPr>
            <a:spLocks noGrp="1"/>
          </p:cNvSpPr>
          <p:nvPr/>
        </p:nvSpPr>
        <p:spPr>
          <a:xfrm>
            <a:off x="819150" y="2600325"/>
            <a:ext cx="4762500" cy="2857500"/>
          </a:xfrm>
          <a:prstGeom prst="rect">
            <a:avLst/>
          </a:prstGeom>
          <a:noFill/>
          <a:ln w="0">
            <a:noFill/>
          </a:ln>
        </p:spPr>
        <p:txBody>
          <a:bodyPr>
            <a:normAutofit/>
          </a:bodyPr>
          <a:lstStyle/>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Hitting, pushing, kicking, or grabbing</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Threatening someone</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Throwing objects</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Unwanted sexual touching</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Using an object as a weapon</a:t>
            </a:r>
          </a:p>
        </p:txBody>
      </p:sp>
      <p:sp>
        <p:nvSpPr>
          <p:cNvPr id="9" name="Rectangle 8">
            <a:extLst>
              <a:ext uri="{FF2B5EF4-FFF2-40B4-BE49-F238E27FC236}">
                <a16:creationId xmlns:a16="http://schemas.microsoft.com/office/drawing/2014/main" id="{28251E82-E218-41CA-B26B-5630DBF20967}"/>
              </a:ext>
            </a:extLst>
          </p:cNvPr>
          <p:cNvSpPr>
            <a:spLocks noGrp="1"/>
          </p:cNvSpPr>
          <p:nvPr/>
        </p:nvSpPr>
        <p:spPr>
          <a:xfrm>
            <a:off x="6515100" y="2600325"/>
            <a:ext cx="4762500" cy="2857500"/>
          </a:xfrm>
          <a:prstGeom prst="rect">
            <a:avLst/>
          </a:prstGeom>
          <a:noFill/>
          <a:ln w="0">
            <a:noFill/>
          </a:ln>
        </p:spPr>
        <p:txBody>
          <a:bodyPr>
            <a:normAutofit/>
          </a:bodyPr>
          <a:lstStyle/>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Blocking an exit</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Damaging property</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Following or confronting someone</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Leaving the building and becoming lost</a:t>
            </a:r>
          </a:p>
          <a:p>
            <a:pPr marL="254000" indent="-127000">
              <a:spcAft>
                <a:spcPts val="700"/>
              </a:spcAft>
              <a:buChar char="•"/>
              <a:defRPr sz="1500">
                <a:solidFill>
                  <a:srgbClr val="FFFFFF"/>
                </a:solidFill>
                <a:latin typeface="DejaVu Sans"/>
                <a:ea typeface="DejaVu Sans"/>
                <a:cs typeface="DejaVu Sans"/>
              </a:defRPr>
            </a:pPr>
            <a:r>
              <a:rPr sz="1500">
                <a:solidFill>
                  <a:srgbClr val="FFFFFF"/>
                </a:solidFill>
                <a:latin typeface="DejaVu Sans"/>
                <a:ea typeface="DejaVu Sans"/>
                <a:cs typeface="DejaVu Sans"/>
              </a:rPr>
              <a:t>Any behavior that creates immediate danger</a:t>
            </a:r>
          </a:p>
        </p:txBody>
      </p:sp>
      <p:sp>
        <p:nvSpPr>
          <p:cNvPr id="10" name="Rectangle 9">
            <a:extLst>
              <a:ext uri="{FF2B5EF4-FFF2-40B4-BE49-F238E27FC236}">
                <a16:creationId xmlns:a16="http://schemas.microsoft.com/office/drawing/2014/main" id="{1C91DD7D-611C-4EF1-81BC-963560101440}"/>
              </a:ext>
            </a:extLst>
          </p:cNvPr>
          <p:cNvSpPr>
            <a:spLocks noGrp="1"/>
          </p:cNvSpPr>
          <p:nvPr/>
        </p:nvSpPr>
        <p:spPr>
          <a:xfrm>
            <a:off x="666750" y="5848350"/>
            <a:ext cx="95250" cy="552450"/>
          </a:xfrm>
          <a:prstGeom prst="rect">
            <a:avLst/>
          </a:prstGeom>
          <a:solidFill>
            <a:srgbClr val="F2B128"/>
          </a:solidFill>
          <a:ln w="0">
            <a:noFill/>
          </a:ln>
        </p:spPr>
      </p:sp>
      <p:sp>
        <p:nvSpPr>
          <p:cNvPr id="11" name="Rectangle 10">
            <a:extLst>
              <a:ext uri="{FF2B5EF4-FFF2-40B4-BE49-F238E27FC236}">
                <a16:creationId xmlns:a16="http://schemas.microsoft.com/office/drawing/2014/main" id="{12ACD087-173E-4A9F-97C1-1F2116AF3220}"/>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Compassion for the person and protection of the congregation must happen together.</a:t>
            </a:r>
          </a:p>
        </p:txBody>
      </p:sp>
    </p:spTree>
    <p:extLst>
      <p:ext uri="{BB962C8B-B14F-4D97-AF65-F5344CB8AC3E}">
        <p14:creationId xmlns:p14="http://schemas.microsoft.com/office/powerpoint/2010/main" val="137896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D24FF8E-D25C-464C-9651-0692213618B7}"/>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69B604CA-D1E6-4C04-B3C2-0657B6678EAD}"/>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850" b="1" i="0">
                <a:solidFill>
                  <a:srgbClr val="0B335F"/>
                </a:solidFill>
                <a:latin typeface="DejaVu Sans"/>
                <a:ea typeface="DejaVu Sans"/>
                <a:cs typeface="DejaVu Sans"/>
              </a:defRPr>
            </a:pPr>
            <a:r>
              <a:rPr sz="2850" b="1" i="0">
                <a:solidFill>
                  <a:srgbClr val="0B335F"/>
                </a:solidFill>
                <a:latin typeface="DejaVu Sans"/>
                <a:ea typeface="DejaVu Sans"/>
                <a:cs typeface="DejaVu Sans"/>
              </a:rPr>
              <a:t>Immediate response to harmful behavior</a:t>
            </a:r>
          </a:p>
        </p:txBody>
      </p:sp>
      <p:pic>
        <p:nvPicPr>
          <p:cNvPr id="23" name="Picture 22"/>
          <p:cNvPicPr>
            <a:picLocks noChangeAspect="1"/>
          </p:cNvPicPr>
          <p:nvPr/>
        </p:nvPicPr>
        <p:blipFill>
          <a:blip r:embed="rId3"/>
          <a:stretch/>
        </p:blipFill>
        <p:spPr>
          <a:xfrm>
            <a:off x="10096649" y="285750"/>
            <a:ext cx="1618952" cy="533400"/>
          </a:xfrm>
          <a:prstGeom prst="rect">
            <a:avLst/>
          </a:prstGeom>
        </p:spPr>
      </p:pic>
      <p:sp>
        <p:nvSpPr>
          <p:cNvPr id="4" name="Rectangle 3">
            <a:extLst>
              <a:ext uri="{FF2B5EF4-FFF2-40B4-BE49-F238E27FC236}">
                <a16:creationId xmlns:a16="http://schemas.microsoft.com/office/drawing/2014/main" id="{504FF761-DD5F-4EE9-AA9C-8DE62B99FBFB}"/>
              </a:ext>
            </a:extLst>
          </p:cNvPr>
          <p:cNvSpPr>
            <a:spLocks noGrp="1"/>
          </p:cNvSpPr>
          <p:nvPr/>
        </p:nvSpPr>
        <p:spPr>
          <a:xfrm>
            <a:off x="762000" y="1809750"/>
            <a:ext cx="666750" cy="523875"/>
          </a:xfrm>
          <a:prstGeom prst="rect">
            <a:avLst/>
          </a:prstGeom>
          <a:noFill/>
          <a:ln w="0">
            <a:noFill/>
          </a:ln>
        </p:spPr>
        <p:txBody>
          <a:bodyPr anchor="ctr">
            <a:normAutofit fontScale="99561"/>
          </a:bodyPr>
          <a:lstStyle/>
          <a:p>
            <a:pPr algn="ctr">
              <a:defRPr sz="2850" b="1" i="0">
                <a:solidFill>
                  <a:srgbClr val="F2B128"/>
                </a:solidFill>
                <a:latin typeface="DejaVu Sans"/>
                <a:ea typeface="DejaVu Sans"/>
                <a:cs typeface="DejaVu Sans"/>
              </a:defRPr>
            </a:pPr>
            <a:r>
              <a:rPr sz="2850" b="1" i="0">
                <a:solidFill>
                  <a:srgbClr val="F2B128"/>
                </a:solidFill>
                <a:latin typeface="DejaVu Sans"/>
                <a:ea typeface="DejaVu Sans"/>
                <a:cs typeface="DejaVu Sans"/>
              </a:rPr>
              <a:t>1</a:t>
            </a:r>
          </a:p>
        </p:txBody>
      </p:sp>
      <p:sp>
        <p:nvSpPr>
          <p:cNvPr id="5" name="Rectangle 4">
            <a:extLst>
              <a:ext uri="{FF2B5EF4-FFF2-40B4-BE49-F238E27FC236}">
                <a16:creationId xmlns:a16="http://schemas.microsoft.com/office/drawing/2014/main" id="{14AE1D27-EE21-4E46-B701-A9E2FC77037F}"/>
              </a:ext>
            </a:extLst>
          </p:cNvPr>
          <p:cNvSpPr>
            <a:spLocks noGrp="1"/>
          </p:cNvSpPr>
          <p:nvPr/>
        </p:nvSpPr>
        <p:spPr>
          <a:xfrm>
            <a:off x="1666875" y="1781175"/>
            <a:ext cx="3143250" cy="523875"/>
          </a:xfrm>
          <a:prstGeom prst="rect">
            <a:avLst/>
          </a:prstGeom>
          <a:noFill/>
          <a:ln w="0">
            <a:noFill/>
          </a:ln>
        </p:spPr>
        <p:txBody>
          <a:bodyPr anchor="ctr">
            <a:normAutofit/>
          </a:bodyPr>
          <a:lstStyle/>
          <a:p>
            <a:pPr algn="l">
              <a:defRPr sz="1875" b="1" i="0">
                <a:solidFill>
                  <a:srgbClr val="138997"/>
                </a:solidFill>
                <a:latin typeface="DejaVu Sans"/>
                <a:ea typeface="DejaVu Sans"/>
                <a:cs typeface="DejaVu Sans"/>
              </a:defRPr>
            </a:pPr>
            <a:r>
              <a:rPr sz="1875" b="1" i="0">
                <a:solidFill>
                  <a:srgbClr val="138997"/>
                </a:solidFill>
                <a:latin typeface="DejaVu Sans"/>
                <a:ea typeface="DejaVu Sans"/>
                <a:cs typeface="DejaVu Sans"/>
              </a:rPr>
              <a:t>Protect people</a:t>
            </a:r>
          </a:p>
        </p:txBody>
      </p:sp>
      <p:sp>
        <p:nvSpPr>
          <p:cNvPr id="6" name="Rectangle 5">
            <a:extLst>
              <a:ext uri="{FF2B5EF4-FFF2-40B4-BE49-F238E27FC236}">
                <a16:creationId xmlns:a16="http://schemas.microsoft.com/office/drawing/2014/main" id="{C8C3E479-2256-4123-AB35-1E67B3C7F3D2}"/>
              </a:ext>
            </a:extLst>
          </p:cNvPr>
          <p:cNvSpPr>
            <a:spLocks noGrp="1"/>
          </p:cNvSpPr>
          <p:nvPr/>
        </p:nvSpPr>
        <p:spPr>
          <a:xfrm>
            <a:off x="4762500" y="1781175"/>
            <a:ext cx="657225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Move others away. Keep space and an exit available.</a:t>
            </a:r>
          </a:p>
        </p:txBody>
      </p:sp>
      <p:sp>
        <p:nvSpPr>
          <p:cNvPr id="7" name="Rectangle 6">
            <a:extLst>
              <a:ext uri="{FF2B5EF4-FFF2-40B4-BE49-F238E27FC236}">
                <a16:creationId xmlns:a16="http://schemas.microsoft.com/office/drawing/2014/main" id="{CE1A74D2-5BB0-44E5-A11C-F0ACBE4FEF09}"/>
              </a:ext>
            </a:extLst>
          </p:cNvPr>
          <p:cNvSpPr>
            <a:spLocks noGrp="1"/>
          </p:cNvSpPr>
          <p:nvPr/>
        </p:nvSpPr>
        <p:spPr>
          <a:xfrm>
            <a:off x="762000" y="2571750"/>
            <a:ext cx="666750" cy="523875"/>
          </a:xfrm>
          <a:prstGeom prst="rect">
            <a:avLst/>
          </a:prstGeom>
          <a:noFill/>
          <a:ln w="0">
            <a:noFill/>
          </a:ln>
        </p:spPr>
        <p:txBody>
          <a:bodyPr anchor="ctr">
            <a:normAutofit fontScale="99561"/>
          </a:bodyPr>
          <a:lstStyle/>
          <a:p>
            <a:pPr algn="ctr">
              <a:defRPr sz="2850" b="1" i="0">
                <a:solidFill>
                  <a:srgbClr val="F2B128"/>
                </a:solidFill>
                <a:latin typeface="DejaVu Sans"/>
                <a:ea typeface="DejaVu Sans"/>
                <a:cs typeface="DejaVu Sans"/>
              </a:defRPr>
            </a:pPr>
            <a:r>
              <a:rPr sz="2850" b="1" i="0">
                <a:solidFill>
                  <a:srgbClr val="F2B128"/>
                </a:solidFill>
                <a:latin typeface="DejaVu Sans"/>
                <a:ea typeface="DejaVu Sans"/>
                <a:cs typeface="DejaVu Sans"/>
              </a:rPr>
              <a:t>2</a:t>
            </a:r>
          </a:p>
        </p:txBody>
      </p:sp>
      <p:sp>
        <p:nvSpPr>
          <p:cNvPr id="8" name="Rectangle 7">
            <a:extLst>
              <a:ext uri="{FF2B5EF4-FFF2-40B4-BE49-F238E27FC236}">
                <a16:creationId xmlns:a16="http://schemas.microsoft.com/office/drawing/2014/main" id="{DC37AE0F-D639-43EC-9182-E2612AB71616}"/>
              </a:ext>
            </a:extLst>
          </p:cNvPr>
          <p:cNvSpPr>
            <a:spLocks noGrp="1"/>
          </p:cNvSpPr>
          <p:nvPr/>
        </p:nvSpPr>
        <p:spPr>
          <a:xfrm>
            <a:off x="1666875" y="2543175"/>
            <a:ext cx="3143250" cy="523875"/>
          </a:xfrm>
          <a:prstGeom prst="rect">
            <a:avLst/>
          </a:prstGeom>
          <a:noFill/>
          <a:ln w="0">
            <a:noFill/>
          </a:ln>
        </p:spPr>
        <p:txBody>
          <a:bodyPr anchor="ctr">
            <a:normAutofit/>
          </a:bodyPr>
          <a:lstStyle/>
          <a:p>
            <a:pPr algn="l">
              <a:defRPr sz="1875" b="1" i="0">
                <a:solidFill>
                  <a:srgbClr val="138997"/>
                </a:solidFill>
                <a:latin typeface="DejaVu Sans"/>
                <a:ea typeface="DejaVu Sans"/>
                <a:cs typeface="DejaVu Sans"/>
              </a:defRPr>
            </a:pPr>
            <a:r>
              <a:rPr sz="1875" b="1" i="0">
                <a:solidFill>
                  <a:srgbClr val="138997"/>
                </a:solidFill>
                <a:latin typeface="DejaVu Sans"/>
                <a:ea typeface="DejaVu Sans"/>
                <a:cs typeface="DejaVu Sans"/>
              </a:rPr>
              <a:t>Reduce responders</a:t>
            </a:r>
          </a:p>
        </p:txBody>
      </p:sp>
      <p:sp>
        <p:nvSpPr>
          <p:cNvPr id="9" name="Rectangle 8">
            <a:extLst>
              <a:ext uri="{FF2B5EF4-FFF2-40B4-BE49-F238E27FC236}">
                <a16:creationId xmlns:a16="http://schemas.microsoft.com/office/drawing/2014/main" id="{C784C044-B391-4B71-A90C-EB63773AFC6D}"/>
              </a:ext>
            </a:extLst>
          </p:cNvPr>
          <p:cNvSpPr>
            <a:spLocks noGrp="1"/>
          </p:cNvSpPr>
          <p:nvPr/>
        </p:nvSpPr>
        <p:spPr>
          <a:xfrm>
            <a:off x="4762500" y="2543175"/>
            <a:ext cx="657225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One calm person speaks. Avoid a crowd.</a:t>
            </a:r>
          </a:p>
        </p:txBody>
      </p:sp>
      <p:sp>
        <p:nvSpPr>
          <p:cNvPr id="10" name="Rectangle 9">
            <a:extLst>
              <a:ext uri="{FF2B5EF4-FFF2-40B4-BE49-F238E27FC236}">
                <a16:creationId xmlns:a16="http://schemas.microsoft.com/office/drawing/2014/main" id="{2DC270A6-9796-4BAC-AF69-67E0FD468957}"/>
              </a:ext>
            </a:extLst>
          </p:cNvPr>
          <p:cNvSpPr>
            <a:spLocks noGrp="1"/>
          </p:cNvSpPr>
          <p:nvPr/>
        </p:nvSpPr>
        <p:spPr>
          <a:xfrm>
            <a:off x="762000" y="3333750"/>
            <a:ext cx="666750" cy="523875"/>
          </a:xfrm>
          <a:prstGeom prst="rect">
            <a:avLst/>
          </a:prstGeom>
          <a:noFill/>
          <a:ln w="0">
            <a:noFill/>
          </a:ln>
        </p:spPr>
        <p:txBody>
          <a:bodyPr anchor="ctr">
            <a:normAutofit fontScale="99561"/>
          </a:bodyPr>
          <a:lstStyle/>
          <a:p>
            <a:pPr algn="ctr">
              <a:defRPr sz="2850" b="1" i="0">
                <a:solidFill>
                  <a:srgbClr val="F2B128"/>
                </a:solidFill>
                <a:latin typeface="DejaVu Sans"/>
                <a:ea typeface="DejaVu Sans"/>
                <a:cs typeface="DejaVu Sans"/>
              </a:defRPr>
            </a:pPr>
            <a:r>
              <a:rPr sz="2850" b="1" i="0">
                <a:solidFill>
                  <a:srgbClr val="F2B128"/>
                </a:solidFill>
                <a:latin typeface="DejaVu Sans"/>
                <a:ea typeface="DejaVu Sans"/>
                <a:cs typeface="DejaVu Sans"/>
              </a:rPr>
              <a:t>3</a:t>
            </a:r>
          </a:p>
        </p:txBody>
      </p:sp>
      <p:sp>
        <p:nvSpPr>
          <p:cNvPr id="11" name="Rectangle 10">
            <a:extLst>
              <a:ext uri="{FF2B5EF4-FFF2-40B4-BE49-F238E27FC236}">
                <a16:creationId xmlns:a16="http://schemas.microsoft.com/office/drawing/2014/main" id="{E7435209-DACC-42B4-8EA3-DC67A49525BC}"/>
              </a:ext>
            </a:extLst>
          </p:cNvPr>
          <p:cNvSpPr>
            <a:spLocks noGrp="1"/>
          </p:cNvSpPr>
          <p:nvPr/>
        </p:nvSpPr>
        <p:spPr>
          <a:xfrm>
            <a:off x="1666875" y="3305175"/>
            <a:ext cx="3143250" cy="523875"/>
          </a:xfrm>
          <a:prstGeom prst="rect">
            <a:avLst/>
          </a:prstGeom>
          <a:noFill/>
          <a:ln w="0">
            <a:noFill/>
          </a:ln>
        </p:spPr>
        <p:txBody>
          <a:bodyPr anchor="ctr">
            <a:normAutofit/>
          </a:bodyPr>
          <a:lstStyle/>
          <a:p>
            <a:pPr algn="l">
              <a:defRPr sz="1875" b="1" i="0">
                <a:solidFill>
                  <a:srgbClr val="138997"/>
                </a:solidFill>
                <a:latin typeface="DejaVu Sans"/>
                <a:ea typeface="DejaVu Sans"/>
                <a:cs typeface="DejaVu Sans"/>
              </a:defRPr>
            </a:pPr>
            <a:r>
              <a:rPr sz="1875" b="1" i="0">
                <a:solidFill>
                  <a:srgbClr val="138997"/>
                </a:solidFill>
                <a:latin typeface="DejaVu Sans"/>
                <a:ea typeface="DejaVu Sans"/>
                <a:cs typeface="DejaVu Sans"/>
              </a:rPr>
              <a:t>Use simple words</a:t>
            </a:r>
          </a:p>
        </p:txBody>
      </p:sp>
      <p:sp>
        <p:nvSpPr>
          <p:cNvPr id="12" name="Rectangle 11">
            <a:extLst>
              <a:ext uri="{FF2B5EF4-FFF2-40B4-BE49-F238E27FC236}">
                <a16:creationId xmlns:a16="http://schemas.microsoft.com/office/drawing/2014/main" id="{9D55E91E-7C39-4644-A08C-316D19961049}"/>
              </a:ext>
            </a:extLst>
          </p:cNvPr>
          <p:cNvSpPr>
            <a:spLocks noGrp="1"/>
          </p:cNvSpPr>
          <p:nvPr/>
        </p:nvSpPr>
        <p:spPr>
          <a:xfrm>
            <a:off x="4762500" y="3305175"/>
            <a:ext cx="657225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Do not argue, shame, surround, or touch unexpectedly.</a:t>
            </a:r>
          </a:p>
        </p:txBody>
      </p:sp>
      <p:sp>
        <p:nvSpPr>
          <p:cNvPr id="13" name="Rectangle 12">
            <a:extLst>
              <a:ext uri="{FF2B5EF4-FFF2-40B4-BE49-F238E27FC236}">
                <a16:creationId xmlns:a16="http://schemas.microsoft.com/office/drawing/2014/main" id="{9937413D-4F30-4F4C-AEAF-22E54A9D8009}"/>
              </a:ext>
            </a:extLst>
          </p:cNvPr>
          <p:cNvSpPr>
            <a:spLocks noGrp="1"/>
          </p:cNvSpPr>
          <p:nvPr/>
        </p:nvSpPr>
        <p:spPr>
          <a:xfrm>
            <a:off x="762000" y="4095750"/>
            <a:ext cx="666750" cy="523875"/>
          </a:xfrm>
          <a:prstGeom prst="rect">
            <a:avLst/>
          </a:prstGeom>
          <a:noFill/>
          <a:ln w="0">
            <a:noFill/>
          </a:ln>
        </p:spPr>
        <p:txBody>
          <a:bodyPr anchor="ctr">
            <a:normAutofit fontScale="99561"/>
          </a:bodyPr>
          <a:lstStyle/>
          <a:p>
            <a:pPr algn="ctr">
              <a:defRPr sz="2850" b="1" i="0">
                <a:solidFill>
                  <a:srgbClr val="F2B128"/>
                </a:solidFill>
                <a:latin typeface="DejaVu Sans"/>
                <a:ea typeface="DejaVu Sans"/>
                <a:cs typeface="DejaVu Sans"/>
              </a:defRPr>
            </a:pPr>
            <a:r>
              <a:rPr sz="2850" b="1" i="0">
                <a:solidFill>
                  <a:srgbClr val="F2B128"/>
                </a:solidFill>
                <a:latin typeface="DejaVu Sans"/>
                <a:ea typeface="DejaVu Sans"/>
                <a:cs typeface="DejaVu Sans"/>
              </a:rPr>
              <a:t>4</a:t>
            </a:r>
          </a:p>
        </p:txBody>
      </p:sp>
      <p:sp>
        <p:nvSpPr>
          <p:cNvPr id="14" name="Rectangle 13">
            <a:extLst>
              <a:ext uri="{FF2B5EF4-FFF2-40B4-BE49-F238E27FC236}">
                <a16:creationId xmlns:a16="http://schemas.microsoft.com/office/drawing/2014/main" id="{9255DB09-F21D-4586-9FB8-80865A1800F0}"/>
              </a:ext>
            </a:extLst>
          </p:cNvPr>
          <p:cNvSpPr>
            <a:spLocks noGrp="1"/>
          </p:cNvSpPr>
          <p:nvPr/>
        </p:nvSpPr>
        <p:spPr>
          <a:xfrm>
            <a:off x="1666875" y="4067175"/>
            <a:ext cx="3143250" cy="523875"/>
          </a:xfrm>
          <a:prstGeom prst="rect">
            <a:avLst/>
          </a:prstGeom>
          <a:noFill/>
          <a:ln w="0">
            <a:noFill/>
          </a:ln>
        </p:spPr>
        <p:txBody>
          <a:bodyPr anchor="ctr">
            <a:normAutofit fontScale="87438"/>
          </a:bodyPr>
          <a:lstStyle/>
          <a:p>
            <a:pPr algn="l">
              <a:defRPr sz="1875" b="1" i="0">
                <a:solidFill>
                  <a:srgbClr val="138997"/>
                </a:solidFill>
                <a:latin typeface="DejaVu Sans"/>
                <a:ea typeface="DejaVu Sans"/>
                <a:cs typeface="DejaVu Sans"/>
              </a:defRPr>
            </a:pPr>
            <a:r>
              <a:rPr sz="1875" b="1" i="0">
                <a:solidFill>
                  <a:srgbClr val="138997"/>
                </a:solidFill>
                <a:latin typeface="DejaVu Sans"/>
                <a:ea typeface="DejaVu Sans"/>
                <a:cs typeface="DejaVu Sans"/>
              </a:rPr>
              <a:t>Involve someone familiar</a:t>
            </a:r>
          </a:p>
        </p:txBody>
      </p:sp>
      <p:sp>
        <p:nvSpPr>
          <p:cNvPr id="15" name="Rectangle 14">
            <a:extLst>
              <a:ext uri="{FF2B5EF4-FFF2-40B4-BE49-F238E27FC236}">
                <a16:creationId xmlns:a16="http://schemas.microsoft.com/office/drawing/2014/main" id="{30EE5DBC-1951-4734-8BA9-C2CD16667236}"/>
              </a:ext>
            </a:extLst>
          </p:cNvPr>
          <p:cNvSpPr>
            <a:spLocks noGrp="1"/>
          </p:cNvSpPr>
          <p:nvPr/>
        </p:nvSpPr>
        <p:spPr>
          <a:xfrm>
            <a:off x="4762500" y="4067175"/>
            <a:ext cx="657225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Contact family, a caregiver, the pastor, or a trusted person.</a:t>
            </a:r>
          </a:p>
        </p:txBody>
      </p:sp>
      <p:sp>
        <p:nvSpPr>
          <p:cNvPr id="16" name="Rectangle 15">
            <a:extLst>
              <a:ext uri="{FF2B5EF4-FFF2-40B4-BE49-F238E27FC236}">
                <a16:creationId xmlns:a16="http://schemas.microsoft.com/office/drawing/2014/main" id="{65A384E8-0A5E-47AF-BD43-CF008DBDED39}"/>
              </a:ext>
            </a:extLst>
          </p:cNvPr>
          <p:cNvSpPr>
            <a:spLocks noGrp="1"/>
          </p:cNvSpPr>
          <p:nvPr/>
        </p:nvSpPr>
        <p:spPr>
          <a:xfrm>
            <a:off x="762000" y="4857750"/>
            <a:ext cx="666750" cy="523875"/>
          </a:xfrm>
          <a:prstGeom prst="rect">
            <a:avLst/>
          </a:prstGeom>
          <a:noFill/>
          <a:ln w="0">
            <a:noFill/>
          </a:ln>
        </p:spPr>
        <p:txBody>
          <a:bodyPr anchor="ctr">
            <a:normAutofit fontScale="99561"/>
          </a:bodyPr>
          <a:lstStyle/>
          <a:p>
            <a:pPr algn="ctr">
              <a:defRPr sz="2850" b="1" i="0">
                <a:solidFill>
                  <a:srgbClr val="F2B128"/>
                </a:solidFill>
                <a:latin typeface="DejaVu Sans"/>
                <a:ea typeface="DejaVu Sans"/>
                <a:cs typeface="DejaVu Sans"/>
              </a:defRPr>
            </a:pPr>
            <a:r>
              <a:rPr sz="2850" b="1" i="0">
                <a:solidFill>
                  <a:srgbClr val="F2B128"/>
                </a:solidFill>
                <a:latin typeface="DejaVu Sans"/>
                <a:ea typeface="DejaVu Sans"/>
                <a:cs typeface="DejaVu Sans"/>
              </a:rPr>
              <a:t>5</a:t>
            </a:r>
          </a:p>
        </p:txBody>
      </p:sp>
      <p:sp>
        <p:nvSpPr>
          <p:cNvPr id="17" name="Rectangle 16">
            <a:extLst>
              <a:ext uri="{FF2B5EF4-FFF2-40B4-BE49-F238E27FC236}">
                <a16:creationId xmlns:a16="http://schemas.microsoft.com/office/drawing/2014/main" id="{82857A6D-A9F0-4F3A-89CC-9F4A848BD1A0}"/>
              </a:ext>
            </a:extLst>
          </p:cNvPr>
          <p:cNvSpPr>
            <a:spLocks noGrp="1"/>
          </p:cNvSpPr>
          <p:nvPr/>
        </p:nvSpPr>
        <p:spPr>
          <a:xfrm>
            <a:off x="1666875" y="4829175"/>
            <a:ext cx="3143250" cy="523875"/>
          </a:xfrm>
          <a:prstGeom prst="rect">
            <a:avLst/>
          </a:prstGeom>
          <a:noFill/>
          <a:ln w="0">
            <a:noFill/>
          </a:ln>
        </p:spPr>
        <p:txBody>
          <a:bodyPr anchor="ctr">
            <a:normAutofit fontScale="85874"/>
          </a:bodyPr>
          <a:lstStyle/>
          <a:p>
            <a:pPr algn="l">
              <a:defRPr sz="1875" b="1" i="0">
                <a:solidFill>
                  <a:srgbClr val="138997"/>
                </a:solidFill>
                <a:latin typeface="DejaVu Sans"/>
                <a:ea typeface="DejaVu Sans"/>
                <a:cs typeface="DejaVu Sans"/>
              </a:defRPr>
            </a:pPr>
            <a:r>
              <a:rPr sz="1875" b="1" i="0">
                <a:solidFill>
                  <a:srgbClr val="138997"/>
                </a:solidFill>
                <a:latin typeface="DejaVu Sans"/>
                <a:ea typeface="DejaVu Sans"/>
                <a:cs typeface="DejaVu Sans"/>
              </a:rPr>
              <a:t>Follow church procedures</a:t>
            </a:r>
          </a:p>
        </p:txBody>
      </p:sp>
      <p:sp>
        <p:nvSpPr>
          <p:cNvPr id="18" name="Rectangle 17">
            <a:extLst>
              <a:ext uri="{FF2B5EF4-FFF2-40B4-BE49-F238E27FC236}">
                <a16:creationId xmlns:a16="http://schemas.microsoft.com/office/drawing/2014/main" id="{F4E9BE1E-4123-4A12-B442-58B9F679C728}"/>
              </a:ext>
            </a:extLst>
          </p:cNvPr>
          <p:cNvSpPr>
            <a:spLocks noGrp="1"/>
          </p:cNvSpPr>
          <p:nvPr/>
        </p:nvSpPr>
        <p:spPr>
          <a:xfrm>
            <a:off x="4762500" y="4829175"/>
            <a:ext cx="657225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Contact help and complete an incident report.</a:t>
            </a:r>
          </a:p>
        </p:txBody>
      </p:sp>
      <p:sp>
        <p:nvSpPr>
          <p:cNvPr id="19" name="Rectangle 18">
            <a:extLst>
              <a:ext uri="{FF2B5EF4-FFF2-40B4-BE49-F238E27FC236}">
                <a16:creationId xmlns:a16="http://schemas.microsoft.com/office/drawing/2014/main" id="{6DA06440-60DF-4B41-9178-F686956F4127}"/>
              </a:ext>
            </a:extLst>
          </p:cNvPr>
          <p:cNvSpPr>
            <a:spLocks noGrp="1"/>
          </p:cNvSpPr>
          <p:nvPr/>
        </p:nvSpPr>
        <p:spPr>
          <a:xfrm>
            <a:off x="666750" y="5848350"/>
            <a:ext cx="95250" cy="552450"/>
          </a:xfrm>
          <a:prstGeom prst="rect">
            <a:avLst/>
          </a:prstGeom>
          <a:solidFill>
            <a:srgbClr val="F2B128"/>
          </a:solidFill>
          <a:ln w="0">
            <a:noFill/>
          </a:ln>
        </p:spPr>
      </p:sp>
      <p:sp>
        <p:nvSpPr>
          <p:cNvPr id="20" name="Rectangle 19">
            <a:extLst>
              <a:ext uri="{FF2B5EF4-FFF2-40B4-BE49-F238E27FC236}">
                <a16:creationId xmlns:a16="http://schemas.microsoft.com/office/drawing/2014/main" id="{C2AACFD4-16B1-4492-8259-3C9A09272F97}"/>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Volunteers should not attempt physical restraint without appropriate training and authority.</a:t>
            </a:r>
          </a:p>
        </p:txBody>
      </p:sp>
    </p:spTree>
    <p:extLst>
      <p:ext uri="{BB962C8B-B14F-4D97-AF65-F5344CB8AC3E}">
        <p14:creationId xmlns:p14="http://schemas.microsoft.com/office/powerpoint/2010/main" val="1111213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DBDD40-DC91-4C62-9EBC-EC8B0430532D}"/>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3B7430F2-5D02-48D3-B4BC-14F9DF76606E}"/>
              </a:ext>
            </a:extLst>
          </p:cNvPr>
          <p:cNvSpPr>
            <a:spLocks noGrp="1"/>
          </p:cNvSpPr>
          <p:nvPr/>
        </p:nvSpPr>
        <p:spPr>
          <a:xfrm>
            <a:off x="666750" y="476250"/>
            <a:ext cx="8858250" cy="723900"/>
          </a:xfrm>
          <a:prstGeom prst="rect">
            <a:avLst/>
          </a:prstGeom>
          <a:noFill/>
          <a:ln w="0">
            <a:noFill/>
          </a:ln>
        </p:spPr>
        <p:txBody>
          <a:bodyPr anchor="t">
            <a:normAutofit fontScale="74158" lnSpcReduction="20000"/>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When emergency assistance may be necessary</a:t>
            </a:r>
          </a:p>
        </p:txBody>
      </p:sp>
      <p:pic>
        <p:nvPicPr>
          <p:cNvPr id="9" name="Picture 8"/>
          <p:cNvPicPr>
            <a:picLocks noChangeAspect="1"/>
          </p:cNvPicPr>
          <p:nvPr/>
        </p:nvPicPr>
        <p:blipFill>
          <a:blip r:embed="rId3"/>
          <a:stretch/>
        </p:blipFill>
        <p:spPr>
          <a:xfrm>
            <a:off x="10096500" y="285873"/>
            <a:ext cx="1619250" cy="533155"/>
          </a:xfrm>
          <a:prstGeom prst="rect">
            <a:avLst/>
          </a:prstGeom>
        </p:spPr>
      </p:pic>
      <p:sp>
        <p:nvSpPr>
          <p:cNvPr id="4" name="Rectangle 3">
            <a:extLst>
              <a:ext uri="{FF2B5EF4-FFF2-40B4-BE49-F238E27FC236}">
                <a16:creationId xmlns:a16="http://schemas.microsoft.com/office/drawing/2014/main" id="{500A2C49-9C34-4DB4-8320-2D84A912E163}"/>
              </a:ext>
            </a:extLst>
          </p:cNvPr>
          <p:cNvSpPr>
            <a:spLocks noGrp="1"/>
          </p:cNvSpPr>
          <p:nvPr/>
        </p:nvSpPr>
        <p:spPr>
          <a:xfrm>
            <a:off x="904875" y="1381125"/>
            <a:ext cx="10287000" cy="3333750"/>
          </a:xfrm>
          <a:prstGeom prst="rect">
            <a:avLst/>
          </a:prstGeom>
          <a:noFill/>
          <a:ln w="0">
            <a:noFill/>
          </a:ln>
        </p:spPr>
        <p:txBody>
          <a:bodyPr>
            <a:normAutofit/>
          </a:bodyPr>
          <a:lstStyle/>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Someone is being assaulted</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There is an immediate threat of serious harm</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 weapon is present</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Someone has been seriously injured</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The person cannot be safely redirected</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 vulnerable person is missing</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The behavior may involve a medical emergency</a:t>
            </a:r>
          </a:p>
          <a:p>
            <a:pPr marL="254000" indent="-127000">
              <a:spcAft>
                <a:spcPts val="6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The congregation cannot safely maintain control</a:t>
            </a:r>
          </a:p>
        </p:txBody>
      </p:sp>
      <p:sp>
        <p:nvSpPr>
          <p:cNvPr id="5" name="Rectangle 4">
            <a:extLst>
              <a:ext uri="{FF2B5EF4-FFF2-40B4-BE49-F238E27FC236}">
                <a16:creationId xmlns:a16="http://schemas.microsoft.com/office/drawing/2014/main" id="{0F947A6D-48A6-4870-88AF-38AD08D3E25A}"/>
              </a:ext>
            </a:extLst>
          </p:cNvPr>
          <p:cNvSpPr>
            <a:spLocks noGrp="1"/>
          </p:cNvSpPr>
          <p:nvPr/>
        </p:nvSpPr>
        <p:spPr>
          <a:xfrm>
            <a:off x="1047750" y="5000625"/>
            <a:ext cx="76200" cy="666750"/>
          </a:xfrm>
          <a:prstGeom prst="rect">
            <a:avLst/>
          </a:prstGeom>
          <a:solidFill>
            <a:srgbClr val="9F2F2F"/>
          </a:solidFill>
          <a:ln w="0">
            <a:noFill/>
          </a:ln>
        </p:spPr>
      </p:sp>
      <p:sp>
        <p:nvSpPr>
          <p:cNvPr id="6" name="Rectangle 5">
            <a:extLst>
              <a:ext uri="{FF2B5EF4-FFF2-40B4-BE49-F238E27FC236}">
                <a16:creationId xmlns:a16="http://schemas.microsoft.com/office/drawing/2014/main" id="{CC3CE0D0-5D93-415B-84CA-17556A15A00D}"/>
              </a:ext>
            </a:extLst>
          </p:cNvPr>
          <p:cNvSpPr>
            <a:spLocks noGrp="1"/>
          </p:cNvSpPr>
          <p:nvPr/>
        </p:nvSpPr>
        <p:spPr>
          <a:xfrm>
            <a:off x="1314450" y="4962525"/>
            <a:ext cx="9829800" cy="742950"/>
          </a:xfrm>
          <a:prstGeom prst="rect">
            <a:avLst/>
          </a:prstGeom>
          <a:noFill/>
          <a:ln w="0">
            <a:noFill/>
          </a:ln>
        </p:spPr>
        <p:txBody>
          <a:bodyPr anchor="ctr">
            <a:normAutofit/>
          </a:bodyPr>
          <a:lstStyle/>
          <a:p>
            <a:pPr algn="l">
              <a:defRPr sz="1725" b="1" i="1">
                <a:solidFill>
                  <a:srgbClr val="0B335F"/>
                </a:solidFill>
                <a:latin typeface="DejaVu Sans"/>
                <a:ea typeface="DejaVu Sans"/>
                <a:cs typeface="DejaVu Sans"/>
              </a:defRPr>
            </a:pPr>
            <a:r>
              <a:rPr sz="1725" b="1" i="1">
                <a:solidFill>
                  <a:srgbClr val="0B335F"/>
                </a:solidFill>
                <a:latin typeface="DejaVu Sans"/>
                <a:ea typeface="DejaVu Sans"/>
                <a:cs typeface="DejaVu Sans"/>
              </a:rPr>
              <a:t>Do not call law enforcement merely because someone is confused, loud, repetitive, or making others uncomfortable.</a:t>
            </a:r>
          </a:p>
        </p:txBody>
      </p:sp>
    </p:spTree>
    <p:extLst>
      <p:ext uri="{BB962C8B-B14F-4D97-AF65-F5344CB8AC3E}">
        <p14:creationId xmlns:p14="http://schemas.microsoft.com/office/powerpoint/2010/main" val="337538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C2EBE6-445B-49E2-9F3A-632BA776B3F4}"/>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E244BFD5-BE19-4E91-97C8-9ABBFF03A7BC}"/>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Document every harmful incident</a:t>
            </a:r>
          </a:p>
        </p:txBody>
      </p:sp>
      <p:pic>
        <p:nvPicPr>
          <p:cNvPr id="13" name="Picture 12"/>
          <p:cNvPicPr>
            <a:picLocks noChangeAspect="1"/>
          </p:cNvPicPr>
          <p:nvPr/>
        </p:nvPicPr>
        <p:blipFill>
          <a:blip r:embed="rId3"/>
          <a:stretch/>
        </p:blipFill>
        <p:spPr>
          <a:xfrm>
            <a:off x="10096500" y="286044"/>
            <a:ext cx="1619250" cy="532812"/>
          </a:xfrm>
          <a:prstGeom prst="rect">
            <a:avLst/>
          </a:prstGeom>
        </p:spPr>
      </p:pic>
      <p:sp>
        <p:nvSpPr>
          <p:cNvPr id="4" name="Rectangle 3">
            <a:extLst>
              <a:ext uri="{FF2B5EF4-FFF2-40B4-BE49-F238E27FC236}">
                <a16:creationId xmlns:a16="http://schemas.microsoft.com/office/drawing/2014/main" id="{04D3D5E2-0A59-48B8-A046-A9566B649F66}"/>
              </a:ext>
            </a:extLst>
          </p:cNvPr>
          <p:cNvSpPr>
            <a:spLocks noGrp="1"/>
          </p:cNvSpPr>
          <p:nvPr/>
        </p:nvSpPr>
        <p:spPr>
          <a:xfrm>
            <a:off x="857250" y="1381125"/>
            <a:ext cx="4762500" cy="523875"/>
          </a:xfrm>
          <a:prstGeom prst="rect">
            <a:avLst/>
          </a:prstGeom>
          <a:noFill/>
          <a:ln w="0">
            <a:noFill/>
          </a:ln>
        </p:spPr>
        <p:txBody>
          <a:bodyPr anchor="ctr">
            <a:normAutofit/>
          </a:bodyPr>
          <a:lstStyle/>
          <a:p>
            <a:pPr algn="l">
              <a:defRPr sz="2175" b="1" i="0">
                <a:solidFill>
                  <a:srgbClr val="138997"/>
                </a:solidFill>
                <a:latin typeface="DejaVu Sans"/>
                <a:ea typeface="DejaVu Sans"/>
                <a:cs typeface="DejaVu Sans"/>
              </a:defRPr>
            </a:pPr>
            <a:r>
              <a:rPr sz="2175" b="1" i="0">
                <a:solidFill>
                  <a:srgbClr val="138997"/>
                </a:solidFill>
                <a:latin typeface="DejaVu Sans"/>
                <a:ea typeface="DejaVu Sans"/>
                <a:cs typeface="DejaVu Sans"/>
              </a:rPr>
              <a:t>Record observable facts</a:t>
            </a:r>
          </a:p>
        </p:txBody>
      </p:sp>
      <p:sp>
        <p:nvSpPr>
          <p:cNvPr id="5" name="Rectangle 4">
            <a:extLst>
              <a:ext uri="{FF2B5EF4-FFF2-40B4-BE49-F238E27FC236}">
                <a16:creationId xmlns:a16="http://schemas.microsoft.com/office/drawing/2014/main" id="{7B25747C-249B-4C96-AFBC-E84E8DF4C0D6}"/>
              </a:ext>
            </a:extLst>
          </p:cNvPr>
          <p:cNvSpPr>
            <a:spLocks noGrp="1"/>
          </p:cNvSpPr>
          <p:nvPr/>
        </p:nvSpPr>
        <p:spPr>
          <a:xfrm>
            <a:off x="781050" y="1857375"/>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Include</a:t>
            </a:r>
          </a:p>
        </p:txBody>
      </p:sp>
      <p:sp>
        <p:nvSpPr>
          <p:cNvPr id="6" name="Rectangle 5">
            <a:extLst>
              <a:ext uri="{FF2B5EF4-FFF2-40B4-BE49-F238E27FC236}">
                <a16:creationId xmlns:a16="http://schemas.microsoft.com/office/drawing/2014/main" id="{8D2B5ABB-20D7-4B0E-87F0-BF3E103C6E50}"/>
              </a:ext>
            </a:extLst>
          </p:cNvPr>
          <p:cNvSpPr>
            <a:spLocks noGrp="1"/>
          </p:cNvSpPr>
          <p:nvPr/>
        </p:nvSpPr>
        <p:spPr>
          <a:xfrm>
            <a:off x="6477000" y="1857375"/>
            <a:ext cx="4762500" cy="495300"/>
          </a:xfrm>
          <a:prstGeom prst="rect">
            <a:avLst/>
          </a:prstGeom>
          <a:noFill/>
          <a:ln w="0">
            <a:noFill/>
          </a:ln>
        </p:spPr>
        <p:txBody>
          <a:bodyPr anchor="ctr">
            <a:normAutofit/>
          </a:bodyPr>
          <a:lstStyle/>
          <a:p>
            <a:pPr algn="l">
              <a:defRPr sz="2025" b="1" i="0">
                <a:solidFill>
                  <a:srgbClr val="9F2F2F"/>
                </a:solidFill>
                <a:latin typeface="DejaVu Sans"/>
                <a:ea typeface="DejaVu Sans"/>
                <a:cs typeface="DejaVu Sans"/>
              </a:defRPr>
            </a:pPr>
            <a:r>
              <a:rPr sz="2025" b="1" i="0">
                <a:solidFill>
                  <a:srgbClr val="9F2F2F"/>
                </a:solidFill>
                <a:latin typeface="DejaVu Sans"/>
                <a:ea typeface="DejaVu Sans"/>
                <a:cs typeface="DejaVu Sans"/>
              </a:rPr>
              <a:t>Use factual language</a:t>
            </a:r>
          </a:p>
        </p:txBody>
      </p:sp>
      <p:sp>
        <p:nvSpPr>
          <p:cNvPr id="7" name="Rectangle 6">
            <a:extLst>
              <a:ext uri="{FF2B5EF4-FFF2-40B4-BE49-F238E27FC236}">
                <a16:creationId xmlns:a16="http://schemas.microsoft.com/office/drawing/2014/main" id="{66CE2843-035C-4C1E-AF9C-5C4170A8EC51}"/>
              </a:ext>
            </a:extLst>
          </p:cNvPr>
          <p:cNvSpPr>
            <a:spLocks noGrp="1"/>
          </p:cNvSpPr>
          <p:nvPr/>
        </p:nvSpPr>
        <p:spPr>
          <a:xfrm>
            <a:off x="819150" y="2409825"/>
            <a:ext cx="4762500" cy="3048000"/>
          </a:xfrm>
          <a:prstGeom prst="rect">
            <a:avLst/>
          </a:prstGeom>
          <a:noFill/>
          <a:ln w="0">
            <a:noFill/>
          </a:ln>
        </p:spPr>
        <p:txBody>
          <a:bodyPr>
            <a:normAutofit/>
          </a:bodyPr>
          <a:lstStyle/>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Date, time, location, and people present</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Exactly what happened and what came before</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The church's response and what helped</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Injuries, damage, emergency calls, and family notification</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Recommended follow up and who will complete it</a:t>
            </a:r>
          </a:p>
        </p:txBody>
      </p:sp>
      <p:sp>
        <p:nvSpPr>
          <p:cNvPr id="8" name="Rectangle 7">
            <a:extLst>
              <a:ext uri="{FF2B5EF4-FFF2-40B4-BE49-F238E27FC236}">
                <a16:creationId xmlns:a16="http://schemas.microsoft.com/office/drawing/2014/main" id="{09A994C8-12CC-43F4-9746-BAAFB5E5B3D6}"/>
              </a:ext>
            </a:extLst>
          </p:cNvPr>
          <p:cNvSpPr>
            <a:spLocks noGrp="1"/>
          </p:cNvSpPr>
          <p:nvPr/>
        </p:nvSpPr>
        <p:spPr>
          <a:xfrm>
            <a:off x="6515100" y="2409825"/>
            <a:ext cx="4762500" cy="3048000"/>
          </a:xfrm>
          <a:prstGeom prst="rect">
            <a:avLst/>
          </a:prstGeom>
          <a:noFill/>
          <a:ln w="0">
            <a:noFill/>
          </a:ln>
        </p:spPr>
        <p:txBody>
          <a:bodyPr>
            <a:normAutofit/>
          </a:bodyPr>
          <a:lstStyle/>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Write: 'Mr. Smith pushed a volunteer with both hands.'</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Avoid: 'Mr. Smith went crazy and became dangerous.'</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Do not add rumors or an unconfirmed diagnosis</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Store reports securely and limit access</a:t>
            </a:r>
          </a:p>
        </p:txBody>
      </p:sp>
      <p:sp>
        <p:nvSpPr>
          <p:cNvPr id="9" name="Rectangle 8">
            <a:extLst>
              <a:ext uri="{FF2B5EF4-FFF2-40B4-BE49-F238E27FC236}">
                <a16:creationId xmlns:a16="http://schemas.microsoft.com/office/drawing/2014/main" id="{296B792E-1DEF-4C56-AB3E-98E50F3B5431}"/>
              </a:ext>
            </a:extLst>
          </p:cNvPr>
          <p:cNvSpPr>
            <a:spLocks noGrp="1"/>
          </p:cNvSpPr>
          <p:nvPr/>
        </p:nvSpPr>
        <p:spPr>
          <a:xfrm>
            <a:off x="666750" y="5848350"/>
            <a:ext cx="95250" cy="552450"/>
          </a:xfrm>
          <a:prstGeom prst="rect">
            <a:avLst/>
          </a:prstGeom>
          <a:solidFill>
            <a:srgbClr val="F2B128"/>
          </a:solidFill>
          <a:ln w="0">
            <a:noFill/>
          </a:ln>
        </p:spPr>
      </p:sp>
      <p:sp>
        <p:nvSpPr>
          <p:cNvPr id="10" name="Rectangle 9">
            <a:extLst>
              <a:ext uri="{FF2B5EF4-FFF2-40B4-BE49-F238E27FC236}">
                <a16:creationId xmlns:a16="http://schemas.microsoft.com/office/drawing/2014/main" id="{F083DBFE-E968-4F3D-A37C-08FBEC5814C7}"/>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Incident reports protect the person, congregation, volunteers, and family.</a:t>
            </a:r>
          </a:p>
        </p:txBody>
      </p:sp>
    </p:spTree>
    <p:extLst>
      <p:ext uri="{BB962C8B-B14F-4D97-AF65-F5344CB8AC3E}">
        <p14:creationId xmlns:p14="http://schemas.microsoft.com/office/powerpoint/2010/main" val="714972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CA21FCA-9B9F-4216-8E35-7369D9AB5338}"/>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A779F444-DE12-4C0D-8653-0132839BF714}"/>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700" b="1" i="0">
                <a:solidFill>
                  <a:srgbClr val="0B335F"/>
                </a:solidFill>
                <a:latin typeface="DejaVu Sans"/>
                <a:ea typeface="DejaVu Sans"/>
                <a:cs typeface="DejaVu Sans"/>
              </a:defRPr>
            </a:pPr>
            <a:r>
              <a:rPr sz="2700" b="1" i="0">
                <a:solidFill>
                  <a:srgbClr val="0B335F"/>
                </a:solidFill>
                <a:latin typeface="DejaVu Sans"/>
                <a:ea typeface="DejaVu Sans"/>
                <a:cs typeface="DejaVu Sans"/>
              </a:rPr>
              <a:t>A conversation with the family</a:t>
            </a:r>
          </a:p>
        </p:txBody>
      </p:sp>
      <p:pic>
        <p:nvPicPr>
          <p:cNvPr id="22" name="Picture 21"/>
          <p:cNvPicPr>
            <a:picLocks noChangeAspect="1"/>
          </p:cNvPicPr>
          <p:nvPr/>
        </p:nvPicPr>
        <p:blipFill>
          <a:blip r:embed="rId3"/>
          <a:stretch/>
        </p:blipFill>
        <p:spPr>
          <a:xfrm>
            <a:off x="10096500" y="286215"/>
            <a:ext cx="1619250" cy="532470"/>
          </a:xfrm>
          <a:prstGeom prst="rect">
            <a:avLst/>
          </a:prstGeom>
        </p:spPr>
      </p:pic>
      <p:sp>
        <p:nvSpPr>
          <p:cNvPr id="4" name="Rectangle 3">
            <a:extLst>
              <a:ext uri="{FF2B5EF4-FFF2-40B4-BE49-F238E27FC236}">
                <a16:creationId xmlns:a16="http://schemas.microsoft.com/office/drawing/2014/main" id="{9D874050-1BFC-45B0-A399-6238CDE079EB}"/>
              </a:ext>
            </a:extLst>
          </p:cNvPr>
          <p:cNvSpPr>
            <a:spLocks noGrp="1"/>
          </p:cNvSpPr>
          <p:nvPr/>
        </p:nvSpPr>
        <p:spPr>
          <a:xfrm>
            <a:off x="857250" y="1666875"/>
            <a:ext cx="2667000" cy="495300"/>
          </a:xfrm>
          <a:prstGeom prst="rect">
            <a:avLst/>
          </a:prstGeom>
          <a:noFill/>
          <a:ln w="0">
            <a:noFill/>
          </a:ln>
        </p:spPr>
        <p:txBody>
          <a:bodyPr anchor="ctr">
            <a:normAutofit/>
          </a:bodyPr>
          <a:lstStyle/>
          <a:p>
            <a:pPr algn="l">
              <a:defRPr sz="1800" b="1" i="0">
                <a:solidFill>
                  <a:srgbClr val="138997"/>
                </a:solidFill>
                <a:latin typeface="DejaVu Sans"/>
                <a:ea typeface="DejaVu Sans"/>
                <a:cs typeface="DejaVu Sans"/>
              </a:defRPr>
            </a:pPr>
            <a:r>
              <a:rPr sz="1800" b="1" i="0">
                <a:solidFill>
                  <a:srgbClr val="138997"/>
                </a:solidFill>
                <a:latin typeface="DejaVu Sans"/>
                <a:ea typeface="DejaVu Sans"/>
                <a:cs typeface="DejaVu Sans"/>
              </a:rPr>
              <a:t>Begin with care</a:t>
            </a:r>
          </a:p>
        </p:txBody>
      </p:sp>
      <p:sp>
        <p:nvSpPr>
          <p:cNvPr id="5" name="Rectangle 4">
            <a:extLst>
              <a:ext uri="{FF2B5EF4-FFF2-40B4-BE49-F238E27FC236}">
                <a16:creationId xmlns:a16="http://schemas.microsoft.com/office/drawing/2014/main" id="{1789ED47-E886-4E87-B8E6-0EB758ED6753}"/>
              </a:ext>
            </a:extLst>
          </p:cNvPr>
          <p:cNvSpPr>
            <a:spLocks noGrp="1"/>
          </p:cNvSpPr>
          <p:nvPr/>
        </p:nvSpPr>
        <p:spPr>
          <a:xfrm>
            <a:off x="3667125" y="1638300"/>
            <a:ext cx="762000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We care about your family member and want them to remain connected.</a:t>
            </a:r>
          </a:p>
        </p:txBody>
      </p:sp>
      <p:sp>
        <p:nvSpPr>
          <p:cNvPr id="6" name="Rectangle 5">
            <a:extLst>
              <a:ext uri="{FF2B5EF4-FFF2-40B4-BE49-F238E27FC236}">
                <a16:creationId xmlns:a16="http://schemas.microsoft.com/office/drawing/2014/main" id="{755B01A3-993A-4D1F-83ED-B29C0B9A7973}"/>
              </a:ext>
            </a:extLst>
          </p:cNvPr>
          <p:cNvSpPr>
            <a:spLocks noGrp="1"/>
          </p:cNvSpPr>
          <p:nvPr/>
        </p:nvSpPr>
        <p:spPr>
          <a:xfrm>
            <a:off x="857250" y="2266950"/>
            <a:ext cx="10429875" cy="19050"/>
          </a:xfrm>
          <a:prstGeom prst="rect">
            <a:avLst/>
          </a:prstGeom>
          <a:solidFill>
            <a:srgbClr val="D4E2E4"/>
          </a:solidFill>
          <a:ln w="0">
            <a:noFill/>
          </a:ln>
        </p:spPr>
      </p:sp>
      <p:sp>
        <p:nvSpPr>
          <p:cNvPr id="7" name="Rectangle 6">
            <a:extLst>
              <a:ext uri="{FF2B5EF4-FFF2-40B4-BE49-F238E27FC236}">
                <a16:creationId xmlns:a16="http://schemas.microsoft.com/office/drawing/2014/main" id="{8F426314-A96D-4517-8382-CC51AC154A58}"/>
              </a:ext>
            </a:extLst>
          </p:cNvPr>
          <p:cNvSpPr>
            <a:spLocks noGrp="1"/>
          </p:cNvSpPr>
          <p:nvPr/>
        </p:nvSpPr>
        <p:spPr>
          <a:xfrm>
            <a:off x="857250" y="2447925"/>
            <a:ext cx="2667000" cy="495300"/>
          </a:xfrm>
          <a:prstGeom prst="rect">
            <a:avLst/>
          </a:prstGeom>
          <a:noFill/>
          <a:ln w="0">
            <a:noFill/>
          </a:ln>
        </p:spPr>
        <p:txBody>
          <a:bodyPr anchor="ctr">
            <a:normAutofit/>
          </a:bodyPr>
          <a:lstStyle/>
          <a:p>
            <a:pPr algn="l">
              <a:defRPr sz="1800" b="1" i="0">
                <a:solidFill>
                  <a:srgbClr val="138997"/>
                </a:solidFill>
                <a:latin typeface="DejaVu Sans"/>
                <a:ea typeface="DejaVu Sans"/>
                <a:cs typeface="DejaVu Sans"/>
              </a:defRPr>
            </a:pPr>
            <a:r>
              <a:rPr sz="1800" b="1" i="0">
                <a:solidFill>
                  <a:srgbClr val="138997"/>
                </a:solidFill>
                <a:latin typeface="DejaVu Sans"/>
                <a:ea typeface="DejaVu Sans"/>
                <a:cs typeface="DejaVu Sans"/>
              </a:rPr>
              <a:t>Describe facts</a:t>
            </a:r>
          </a:p>
        </p:txBody>
      </p:sp>
      <p:sp>
        <p:nvSpPr>
          <p:cNvPr id="8" name="Rectangle 7">
            <a:extLst>
              <a:ext uri="{FF2B5EF4-FFF2-40B4-BE49-F238E27FC236}">
                <a16:creationId xmlns:a16="http://schemas.microsoft.com/office/drawing/2014/main" id="{ACD6775F-2BFA-4A7C-8970-316076976B81}"/>
              </a:ext>
            </a:extLst>
          </p:cNvPr>
          <p:cNvSpPr>
            <a:spLocks noGrp="1"/>
          </p:cNvSpPr>
          <p:nvPr/>
        </p:nvSpPr>
        <p:spPr>
          <a:xfrm>
            <a:off x="3667125" y="2419350"/>
            <a:ext cx="762000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State what happened without labels or conclusions.</a:t>
            </a:r>
          </a:p>
        </p:txBody>
      </p:sp>
      <p:sp>
        <p:nvSpPr>
          <p:cNvPr id="9" name="Rectangle 8">
            <a:extLst>
              <a:ext uri="{FF2B5EF4-FFF2-40B4-BE49-F238E27FC236}">
                <a16:creationId xmlns:a16="http://schemas.microsoft.com/office/drawing/2014/main" id="{426D6620-9A2E-4BDB-BBB7-C8A72F244C18}"/>
              </a:ext>
            </a:extLst>
          </p:cNvPr>
          <p:cNvSpPr>
            <a:spLocks noGrp="1"/>
          </p:cNvSpPr>
          <p:nvPr/>
        </p:nvSpPr>
        <p:spPr>
          <a:xfrm>
            <a:off x="857250" y="3048000"/>
            <a:ext cx="10429875" cy="19050"/>
          </a:xfrm>
          <a:prstGeom prst="rect">
            <a:avLst/>
          </a:prstGeom>
          <a:solidFill>
            <a:srgbClr val="D4E2E4"/>
          </a:solidFill>
          <a:ln w="0">
            <a:noFill/>
          </a:ln>
        </p:spPr>
      </p:sp>
      <p:sp>
        <p:nvSpPr>
          <p:cNvPr id="10" name="Rectangle 9">
            <a:extLst>
              <a:ext uri="{FF2B5EF4-FFF2-40B4-BE49-F238E27FC236}">
                <a16:creationId xmlns:a16="http://schemas.microsoft.com/office/drawing/2014/main" id="{298FF963-85D0-4253-A311-881202967C0F}"/>
              </a:ext>
            </a:extLst>
          </p:cNvPr>
          <p:cNvSpPr>
            <a:spLocks noGrp="1"/>
          </p:cNvSpPr>
          <p:nvPr/>
        </p:nvSpPr>
        <p:spPr>
          <a:xfrm>
            <a:off x="857250" y="3228975"/>
            <a:ext cx="2667000" cy="495300"/>
          </a:xfrm>
          <a:prstGeom prst="rect">
            <a:avLst/>
          </a:prstGeom>
          <a:noFill/>
          <a:ln w="0">
            <a:noFill/>
          </a:ln>
        </p:spPr>
        <p:txBody>
          <a:bodyPr anchor="ctr">
            <a:normAutofit fontScale="91523"/>
          </a:bodyPr>
          <a:lstStyle/>
          <a:p>
            <a:pPr algn="l">
              <a:defRPr sz="1800" b="1" i="0">
                <a:solidFill>
                  <a:srgbClr val="138997"/>
                </a:solidFill>
                <a:latin typeface="DejaVu Sans"/>
                <a:ea typeface="DejaVu Sans"/>
                <a:cs typeface="DejaVu Sans"/>
              </a:defRPr>
            </a:pPr>
            <a:r>
              <a:rPr sz="1800" b="1" i="0">
                <a:solidFill>
                  <a:srgbClr val="138997"/>
                </a:solidFill>
                <a:latin typeface="DejaVu Sans"/>
                <a:ea typeface="DejaVu Sans"/>
                <a:cs typeface="DejaVu Sans"/>
              </a:rPr>
              <a:t>Ask for perspective</a:t>
            </a:r>
          </a:p>
        </p:txBody>
      </p:sp>
      <p:sp>
        <p:nvSpPr>
          <p:cNvPr id="11" name="Rectangle 10">
            <a:extLst>
              <a:ext uri="{FF2B5EF4-FFF2-40B4-BE49-F238E27FC236}">
                <a16:creationId xmlns:a16="http://schemas.microsoft.com/office/drawing/2014/main" id="{7ABF2BAC-4515-4C1F-A6E4-D024722C104E}"/>
              </a:ext>
            </a:extLst>
          </p:cNvPr>
          <p:cNvSpPr>
            <a:spLocks noGrp="1"/>
          </p:cNvSpPr>
          <p:nvPr/>
        </p:nvSpPr>
        <p:spPr>
          <a:xfrm>
            <a:off x="3667125" y="3200400"/>
            <a:ext cx="762000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Learn what increases distress and what helps.</a:t>
            </a:r>
          </a:p>
        </p:txBody>
      </p:sp>
      <p:sp>
        <p:nvSpPr>
          <p:cNvPr id="12" name="Rectangle 11">
            <a:extLst>
              <a:ext uri="{FF2B5EF4-FFF2-40B4-BE49-F238E27FC236}">
                <a16:creationId xmlns:a16="http://schemas.microsoft.com/office/drawing/2014/main" id="{6259F540-39B0-45F2-ADC1-BB68EC6E0F37}"/>
              </a:ext>
            </a:extLst>
          </p:cNvPr>
          <p:cNvSpPr>
            <a:spLocks noGrp="1"/>
          </p:cNvSpPr>
          <p:nvPr/>
        </p:nvSpPr>
        <p:spPr>
          <a:xfrm>
            <a:off x="857250" y="3829050"/>
            <a:ext cx="10429875" cy="19050"/>
          </a:xfrm>
          <a:prstGeom prst="rect">
            <a:avLst/>
          </a:prstGeom>
          <a:solidFill>
            <a:srgbClr val="D4E2E4"/>
          </a:solidFill>
          <a:ln w="0">
            <a:noFill/>
          </a:ln>
        </p:spPr>
      </p:sp>
      <p:sp>
        <p:nvSpPr>
          <p:cNvPr id="13" name="Rectangle 12">
            <a:extLst>
              <a:ext uri="{FF2B5EF4-FFF2-40B4-BE49-F238E27FC236}">
                <a16:creationId xmlns:a16="http://schemas.microsoft.com/office/drawing/2014/main" id="{C12646BC-E19E-406B-B257-FE32B1A481A5}"/>
              </a:ext>
            </a:extLst>
          </p:cNvPr>
          <p:cNvSpPr>
            <a:spLocks noGrp="1"/>
          </p:cNvSpPr>
          <p:nvPr/>
        </p:nvSpPr>
        <p:spPr>
          <a:xfrm>
            <a:off x="857250" y="4010025"/>
            <a:ext cx="2667000" cy="495300"/>
          </a:xfrm>
          <a:prstGeom prst="rect">
            <a:avLst/>
          </a:prstGeom>
          <a:noFill/>
          <a:ln w="0">
            <a:noFill/>
          </a:ln>
        </p:spPr>
        <p:txBody>
          <a:bodyPr anchor="ctr">
            <a:normAutofit/>
          </a:bodyPr>
          <a:lstStyle/>
          <a:p>
            <a:pPr algn="l">
              <a:defRPr sz="1800" b="1" i="0">
                <a:solidFill>
                  <a:srgbClr val="138997"/>
                </a:solidFill>
                <a:latin typeface="DejaVu Sans"/>
                <a:ea typeface="DejaVu Sans"/>
                <a:cs typeface="DejaVu Sans"/>
              </a:defRPr>
            </a:pPr>
            <a:r>
              <a:rPr sz="1800" b="1" i="0">
                <a:solidFill>
                  <a:srgbClr val="138997"/>
                </a:solidFill>
                <a:latin typeface="DejaVu Sans"/>
                <a:ea typeface="DejaVu Sans"/>
                <a:cs typeface="DejaVu Sans"/>
              </a:rPr>
              <a:t>Explain safety</a:t>
            </a:r>
          </a:p>
        </p:txBody>
      </p:sp>
      <p:sp>
        <p:nvSpPr>
          <p:cNvPr id="14" name="Rectangle 13">
            <a:extLst>
              <a:ext uri="{FF2B5EF4-FFF2-40B4-BE49-F238E27FC236}">
                <a16:creationId xmlns:a16="http://schemas.microsoft.com/office/drawing/2014/main" id="{5E1EEC3F-CE98-47CD-8C9D-762590AE7067}"/>
              </a:ext>
            </a:extLst>
          </p:cNvPr>
          <p:cNvSpPr>
            <a:spLocks noGrp="1"/>
          </p:cNvSpPr>
          <p:nvPr/>
        </p:nvSpPr>
        <p:spPr>
          <a:xfrm>
            <a:off x="3667125" y="3981450"/>
            <a:ext cx="762000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The church must protect everyone from harm.</a:t>
            </a:r>
          </a:p>
        </p:txBody>
      </p:sp>
      <p:sp>
        <p:nvSpPr>
          <p:cNvPr id="15" name="Rectangle 14">
            <a:extLst>
              <a:ext uri="{FF2B5EF4-FFF2-40B4-BE49-F238E27FC236}">
                <a16:creationId xmlns:a16="http://schemas.microsoft.com/office/drawing/2014/main" id="{22E1EFDC-9BA3-4647-A794-20835AE5EC9D}"/>
              </a:ext>
            </a:extLst>
          </p:cNvPr>
          <p:cNvSpPr>
            <a:spLocks noGrp="1"/>
          </p:cNvSpPr>
          <p:nvPr/>
        </p:nvSpPr>
        <p:spPr>
          <a:xfrm>
            <a:off x="857250" y="4610100"/>
            <a:ext cx="10429875" cy="19050"/>
          </a:xfrm>
          <a:prstGeom prst="rect">
            <a:avLst/>
          </a:prstGeom>
          <a:solidFill>
            <a:srgbClr val="D4E2E4"/>
          </a:solidFill>
          <a:ln w="0">
            <a:noFill/>
          </a:ln>
        </p:spPr>
      </p:sp>
      <p:sp>
        <p:nvSpPr>
          <p:cNvPr id="16" name="Rectangle 15">
            <a:extLst>
              <a:ext uri="{FF2B5EF4-FFF2-40B4-BE49-F238E27FC236}">
                <a16:creationId xmlns:a16="http://schemas.microsoft.com/office/drawing/2014/main" id="{8AEC1F4D-EDA8-4D11-8A64-1D0957459755}"/>
              </a:ext>
            </a:extLst>
          </p:cNvPr>
          <p:cNvSpPr>
            <a:spLocks noGrp="1"/>
          </p:cNvSpPr>
          <p:nvPr/>
        </p:nvSpPr>
        <p:spPr>
          <a:xfrm>
            <a:off x="857250" y="4791075"/>
            <a:ext cx="2667000" cy="495300"/>
          </a:xfrm>
          <a:prstGeom prst="rect">
            <a:avLst/>
          </a:prstGeom>
          <a:noFill/>
          <a:ln w="0">
            <a:noFill/>
          </a:ln>
        </p:spPr>
        <p:txBody>
          <a:bodyPr anchor="ctr">
            <a:normAutofit/>
          </a:bodyPr>
          <a:lstStyle/>
          <a:p>
            <a:pPr algn="l">
              <a:defRPr sz="1800" b="1" i="0">
                <a:solidFill>
                  <a:srgbClr val="138997"/>
                </a:solidFill>
                <a:latin typeface="DejaVu Sans"/>
                <a:ea typeface="DejaVu Sans"/>
                <a:cs typeface="DejaVu Sans"/>
              </a:defRPr>
            </a:pPr>
            <a:r>
              <a:rPr sz="1800" b="1" i="0">
                <a:solidFill>
                  <a:srgbClr val="138997"/>
                </a:solidFill>
                <a:latin typeface="DejaVu Sans"/>
                <a:ea typeface="DejaVu Sans"/>
                <a:cs typeface="DejaVu Sans"/>
              </a:rPr>
              <a:t>Plan together</a:t>
            </a:r>
          </a:p>
        </p:txBody>
      </p:sp>
      <p:sp>
        <p:nvSpPr>
          <p:cNvPr id="17" name="Rectangle 16">
            <a:extLst>
              <a:ext uri="{FF2B5EF4-FFF2-40B4-BE49-F238E27FC236}">
                <a16:creationId xmlns:a16="http://schemas.microsoft.com/office/drawing/2014/main" id="{0CDD4FC5-2729-4E30-8431-DB563325B172}"/>
              </a:ext>
            </a:extLst>
          </p:cNvPr>
          <p:cNvSpPr>
            <a:spLocks noGrp="1"/>
          </p:cNvSpPr>
          <p:nvPr/>
        </p:nvSpPr>
        <p:spPr>
          <a:xfrm>
            <a:off x="3667125" y="4762500"/>
            <a:ext cx="7620000" cy="552450"/>
          </a:xfrm>
          <a:prstGeom prst="rect">
            <a:avLst/>
          </a:prstGeom>
          <a:noFill/>
          <a:ln w="0">
            <a:noFill/>
          </a:ln>
        </p:spPr>
        <p:txBody>
          <a:bodyPr anchor="ctr">
            <a:normAutofit/>
          </a:bodyPr>
          <a:lstStyle/>
          <a:p>
            <a:pPr algn="l">
              <a:defRPr sz="1575" b="0" i="0">
                <a:solidFill>
                  <a:srgbClr val="183142"/>
                </a:solidFill>
                <a:latin typeface="DejaVu Sans"/>
                <a:ea typeface="DejaVu Sans"/>
                <a:cs typeface="DejaVu Sans"/>
              </a:defRPr>
            </a:pPr>
            <a:r>
              <a:rPr sz="1575" b="0" i="0">
                <a:solidFill>
                  <a:srgbClr val="183142"/>
                </a:solidFill>
                <a:latin typeface="DejaVu Sans"/>
                <a:ea typeface="DejaVu Sans"/>
                <a:cs typeface="DejaVu Sans"/>
              </a:rPr>
              <a:t>Agree on support, contacts, warning signs, and next steps.</a:t>
            </a:r>
          </a:p>
        </p:txBody>
      </p:sp>
      <p:sp>
        <p:nvSpPr>
          <p:cNvPr id="18" name="Rectangle 17">
            <a:extLst>
              <a:ext uri="{FF2B5EF4-FFF2-40B4-BE49-F238E27FC236}">
                <a16:creationId xmlns:a16="http://schemas.microsoft.com/office/drawing/2014/main" id="{70FAF249-9000-48BE-84E8-74F117CB356E}"/>
              </a:ext>
            </a:extLst>
          </p:cNvPr>
          <p:cNvSpPr>
            <a:spLocks noGrp="1"/>
          </p:cNvSpPr>
          <p:nvPr/>
        </p:nvSpPr>
        <p:spPr>
          <a:xfrm>
            <a:off x="666750" y="5848350"/>
            <a:ext cx="95250" cy="552450"/>
          </a:xfrm>
          <a:prstGeom prst="rect">
            <a:avLst/>
          </a:prstGeom>
          <a:solidFill>
            <a:srgbClr val="F2B128"/>
          </a:solidFill>
          <a:ln w="0">
            <a:noFill/>
          </a:ln>
        </p:spPr>
      </p:sp>
      <p:sp>
        <p:nvSpPr>
          <p:cNvPr id="19" name="Rectangle 18">
            <a:extLst>
              <a:ext uri="{FF2B5EF4-FFF2-40B4-BE49-F238E27FC236}">
                <a16:creationId xmlns:a16="http://schemas.microsoft.com/office/drawing/2014/main" id="{E4B9E3AA-27DD-4147-9FA2-93F0816D76BC}"/>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Whenever possible, include two appropriate church representatives.</a:t>
            </a:r>
          </a:p>
        </p:txBody>
      </p:sp>
    </p:spTree>
    <p:extLst>
      <p:ext uri="{BB962C8B-B14F-4D97-AF65-F5344CB8AC3E}">
        <p14:creationId xmlns:p14="http://schemas.microsoft.com/office/powerpoint/2010/main" val="1679116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B337474-8C41-4CA2-9059-FFBEBAD1EEC1}"/>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1E3BACF5-2A7E-4744-BF3F-335508E21D34}"/>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A safer participation plan</a:t>
            </a:r>
          </a:p>
        </p:txBody>
      </p:sp>
      <p:pic>
        <p:nvPicPr>
          <p:cNvPr id="12" name="Picture 11"/>
          <p:cNvPicPr>
            <a:picLocks noChangeAspect="1"/>
          </p:cNvPicPr>
          <p:nvPr/>
        </p:nvPicPr>
        <p:blipFill>
          <a:blip r:embed="rId3"/>
          <a:stretch/>
        </p:blipFill>
        <p:spPr>
          <a:xfrm>
            <a:off x="10096500" y="286386"/>
            <a:ext cx="1619250" cy="532128"/>
          </a:xfrm>
          <a:prstGeom prst="rect">
            <a:avLst/>
          </a:prstGeom>
        </p:spPr>
      </p:pic>
      <p:sp>
        <p:nvSpPr>
          <p:cNvPr id="4" name="Rectangle 3">
            <a:extLst>
              <a:ext uri="{FF2B5EF4-FFF2-40B4-BE49-F238E27FC236}">
                <a16:creationId xmlns:a16="http://schemas.microsoft.com/office/drawing/2014/main" id="{456C261F-3176-4C03-9119-498FE2A23761}"/>
              </a:ext>
            </a:extLst>
          </p:cNvPr>
          <p:cNvSpPr>
            <a:spLocks noGrp="1"/>
          </p:cNvSpPr>
          <p:nvPr/>
        </p:nvSpPr>
        <p:spPr>
          <a:xfrm>
            <a:off x="781050" y="1571625"/>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Possible supports</a:t>
            </a:r>
          </a:p>
        </p:txBody>
      </p:sp>
      <p:sp>
        <p:nvSpPr>
          <p:cNvPr id="5" name="Rectangle 4">
            <a:extLst>
              <a:ext uri="{FF2B5EF4-FFF2-40B4-BE49-F238E27FC236}">
                <a16:creationId xmlns:a16="http://schemas.microsoft.com/office/drawing/2014/main" id="{DE5311BE-824F-411F-845A-504D0709A424}"/>
              </a:ext>
            </a:extLst>
          </p:cNvPr>
          <p:cNvSpPr>
            <a:spLocks noGrp="1"/>
          </p:cNvSpPr>
          <p:nvPr/>
        </p:nvSpPr>
        <p:spPr>
          <a:xfrm>
            <a:off x="6477000" y="1571625"/>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Clear preparation</a:t>
            </a:r>
          </a:p>
        </p:txBody>
      </p:sp>
      <p:sp>
        <p:nvSpPr>
          <p:cNvPr id="6" name="Rectangle 5">
            <a:extLst>
              <a:ext uri="{FF2B5EF4-FFF2-40B4-BE49-F238E27FC236}">
                <a16:creationId xmlns:a16="http://schemas.microsoft.com/office/drawing/2014/main" id="{176F9C9E-72E7-404B-8CBD-1EF66EE9D1D9}"/>
              </a:ext>
            </a:extLst>
          </p:cNvPr>
          <p:cNvSpPr>
            <a:spLocks noGrp="1"/>
          </p:cNvSpPr>
          <p:nvPr/>
        </p:nvSpPr>
        <p:spPr>
          <a:xfrm>
            <a:off x="819150" y="2124075"/>
            <a:ext cx="4762500" cy="3476625"/>
          </a:xfrm>
          <a:prstGeom prst="rect">
            <a:avLst/>
          </a:prstGeom>
          <a:noFill/>
          <a:ln w="0">
            <a:noFill/>
          </a:ln>
        </p:spPr>
        <p:txBody>
          <a:bodyPr>
            <a:normAutofit/>
          </a:bodyPr>
          <a:lstStyle/>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A family member or trusted companion</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Seating near a quiet exit</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Shorter periods of participation</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A designated quiet space</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A familiar person who can respond</a:t>
            </a:r>
          </a:p>
        </p:txBody>
      </p:sp>
      <p:sp>
        <p:nvSpPr>
          <p:cNvPr id="7" name="Rectangle 6">
            <a:extLst>
              <a:ext uri="{FF2B5EF4-FFF2-40B4-BE49-F238E27FC236}">
                <a16:creationId xmlns:a16="http://schemas.microsoft.com/office/drawing/2014/main" id="{AD8BE1F0-8CD9-4185-A3EC-D08F8BBBECAA}"/>
              </a:ext>
            </a:extLst>
          </p:cNvPr>
          <p:cNvSpPr>
            <a:spLocks noGrp="1"/>
          </p:cNvSpPr>
          <p:nvPr/>
        </p:nvSpPr>
        <p:spPr>
          <a:xfrm>
            <a:off x="6515100" y="2124075"/>
            <a:ext cx="4762500" cy="3476625"/>
          </a:xfrm>
          <a:prstGeom prst="rect">
            <a:avLst/>
          </a:prstGeom>
          <a:noFill/>
          <a:ln w="0">
            <a:noFill/>
          </a:ln>
        </p:spPr>
        <p:txBody>
          <a:bodyPr>
            <a:normAutofit/>
          </a:bodyPr>
          <a:lstStyle/>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An emergency contact</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Signs that indicate it is time to leave</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Steps if harmful behavior happens again</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Home or virtual ministry while a safer plan develops</a:t>
            </a:r>
          </a:p>
          <a:p>
            <a:pPr marL="254000" indent="-127000">
              <a:spcAft>
                <a:spcPts val="700"/>
              </a:spcAft>
              <a:buChar char="•"/>
              <a:defRPr sz="1500">
                <a:solidFill>
                  <a:srgbClr val="183142"/>
                </a:solidFill>
                <a:latin typeface="DejaVu Sans"/>
                <a:ea typeface="DejaVu Sans"/>
                <a:cs typeface="DejaVu Sans"/>
              </a:defRPr>
            </a:pPr>
            <a:r>
              <a:rPr sz="1500">
                <a:solidFill>
                  <a:srgbClr val="183142"/>
                </a:solidFill>
                <a:latin typeface="DejaVu Sans"/>
                <a:ea typeface="DejaVu Sans"/>
                <a:cs typeface="DejaVu Sans"/>
              </a:rPr>
              <a:t>Guidance from church leaders, the insurer, or legal counsel when needed</a:t>
            </a:r>
          </a:p>
        </p:txBody>
      </p:sp>
      <p:sp>
        <p:nvSpPr>
          <p:cNvPr id="8" name="Rectangle 7">
            <a:extLst>
              <a:ext uri="{FF2B5EF4-FFF2-40B4-BE49-F238E27FC236}">
                <a16:creationId xmlns:a16="http://schemas.microsoft.com/office/drawing/2014/main" id="{6E3B2C7D-5F6D-405F-86C1-82487EA7E3B4}"/>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81D53704-6E3B-4049-8ED0-9394CE7ED77A}"/>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A participation plan protects belonging while addressing safety.</a:t>
            </a:r>
          </a:p>
        </p:txBody>
      </p:sp>
    </p:spTree>
    <p:extLst>
      <p:ext uri="{BB962C8B-B14F-4D97-AF65-F5344CB8AC3E}">
        <p14:creationId xmlns:p14="http://schemas.microsoft.com/office/powerpoint/2010/main" val="1416046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78304F-6E26-4A70-AE9F-EC47081DC1E9}"/>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4A31F992-7B4E-401A-8FF0-3D28569534D9}"/>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Working alongside loving families</a:t>
            </a:r>
          </a:p>
        </p:txBody>
      </p:sp>
      <p:pic>
        <p:nvPicPr>
          <p:cNvPr id="11" name="Picture 10"/>
          <p:cNvPicPr>
            <a:picLocks noChangeAspect="1"/>
          </p:cNvPicPr>
          <p:nvPr/>
        </p:nvPicPr>
        <p:blipFill>
          <a:blip r:embed="rId3"/>
          <a:stretch/>
        </p:blipFill>
        <p:spPr>
          <a:xfrm>
            <a:off x="10096500" y="286556"/>
            <a:ext cx="1619250" cy="531787"/>
          </a:xfrm>
          <a:prstGeom prst="rect">
            <a:avLst/>
          </a:prstGeom>
        </p:spPr>
      </p:pic>
      <p:pic>
        <p:nvPicPr>
          <p:cNvPr id="12" name="Picture 11"/>
          <p:cNvPicPr>
            <a:picLocks noChangeAspect="1"/>
          </p:cNvPicPr>
          <p:nvPr/>
        </p:nvPicPr>
        <p:blipFill>
          <a:blip r:embed="rId4"/>
          <a:srcRect t="16667" b="16667"/>
          <a:stretch>
            <a:fillRect/>
          </a:stretch>
        </p:blipFill>
        <p:spPr>
          <a:xfrm>
            <a:off x="7477125" y="1381125"/>
            <a:ext cx="3857625" cy="3857625"/>
          </a:xfrm>
          <a:prstGeom prst="rect">
            <a:avLst/>
          </a:prstGeom>
        </p:spPr>
      </p:pic>
      <p:sp>
        <p:nvSpPr>
          <p:cNvPr id="5" name="Rectangle 4">
            <a:extLst>
              <a:ext uri="{FF2B5EF4-FFF2-40B4-BE49-F238E27FC236}">
                <a16:creationId xmlns:a16="http://schemas.microsoft.com/office/drawing/2014/main" id="{BA168952-2709-460D-99A9-1603A84EE096}"/>
              </a:ext>
            </a:extLst>
          </p:cNvPr>
          <p:cNvSpPr>
            <a:spLocks noGrp="1"/>
          </p:cNvSpPr>
          <p:nvPr/>
        </p:nvSpPr>
        <p:spPr>
          <a:xfrm>
            <a:off x="809625" y="1476375"/>
            <a:ext cx="5905500" cy="428625"/>
          </a:xfrm>
          <a:prstGeom prst="rect">
            <a:avLst/>
          </a:prstGeom>
          <a:noFill/>
          <a:ln w="0">
            <a:noFill/>
          </a:ln>
        </p:spPr>
        <p:txBody>
          <a:bodyPr anchor="ctr">
            <a:normAutofit/>
          </a:bodyPr>
          <a:lstStyle/>
          <a:p>
            <a:pPr algn="l">
              <a:defRPr sz="2100" b="1" i="0">
                <a:solidFill>
                  <a:srgbClr val="138997"/>
                </a:solidFill>
                <a:latin typeface="DejaVu Sans"/>
                <a:ea typeface="DejaVu Sans"/>
                <a:cs typeface="DejaVu Sans"/>
              </a:defRPr>
            </a:pPr>
            <a:r>
              <a:rPr sz="2100" b="1" i="0">
                <a:solidFill>
                  <a:srgbClr val="138997"/>
                </a:solidFill>
                <a:latin typeface="DejaVu Sans"/>
                <a:ea typeface="DejaVu Sans"/>
                <a:cs typeface="DejaVu Sans"/>
              </a:rPr>
              <a:t>Begin with the older adult</a:t>
            </a:r>
          </a:p>
        </p:txBody>
      </p:sp>
      <p:sp>
        <p:nvSpPr>
          <p:cNvPr id="6" name="Rectangle 5">
            <a:extLst>
              <a:ext uri="{FF2B5EF4-FFF2-40B4-BE49-F238E27FC236}">
                <a16:creationId xmlns:a16="http://schemas.microsoft.com/office/drawing/2014/main" id="{7165292F-E974-4B14-A7ED-9DAF6A3C798F}"/>
              </a:ext>
            </a:extLst>
          </p:cNvPr>
          <p:cNvSpPr>
            <a:spLocks noGrp="1"/>
          </p:cNvSpPr>
          <p:nvPr/>
        </p:nvSpPr>
        <p:spPr>
          <a:xfrm>
            <a:off x="952500" y="2047875"/>
            <a:ext cx="5810250" cy="3000375"/>
          </a:xfrm>
          <a:prstGeom prst="rect">
            <a:avLst/>
          </a:prstGeom>
          <a:noFill/>
          <a:ln w="0">
            <a:noFill/>
          </a:ln>
        </p:spPr>
        <p:txBody>
          <a:bodyPr>
            <a:normAutofit/>
          </a:bodyPr>
          <a:lstStyle/>
          <a:p>
            <a:pPr marL="254000" indent="-127000">
              <a:spcAft>
                <a:spcPts val="8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Ask permission before contacting relatives</a:t>
            </a:r>
          </a:p>
          <a:p>
            <a:pPr marL="254000" indent="-127000">
              <a:spcAft>
                <a:spcPts val="8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Do not assume the family is uninvolved</a:t>
            </a:r>
          </a:p>
          <a:p>
            <a:pPr marL="254000" indent="-127000">
              <a:spcAft>
                <a:spcPts val="8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Ask what support is already in place</a:t>
            </a:r>
          </a:p>
          <a:p>
            <a:pPr marL="254000" indent="-127000">
              <a:spcAft>
                <a:spcPts val="8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Offer specific help that the family may accept, decline, or adjust</a:t>
            </a:r>
          </a:p>
          <a:p>
            <a:pPr marL="254000" indent="-127000">
              <a:spcAft>
                <a:spcPts val="8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Keep the door open when help is declined</a:t>
            </a:r>
          </a:p>
        </p:txBody>
      </p:sp>
      <p:sp>
        <p:nvSpPr>
          <p:cNvPr id="7" name="Rectangle 6">
            <a:extLst>
              <a:ext uri="{FF2B5EF4-FFF2-40B4-BE49-F238E27FC236}">
                <a16:creationId xmlns:a16="http://schemas.microsoft.com/office/drawing/2014/main" id="{D5EE0868-2B5B-491D-A7FA-95C794EEB385}"/>
              </a:ext>
            </a:extLst>
          </p:cNvPr>
          <p:cNvSpPr>
            <a:spLocks noGrp="1"/>
          </p:cNvSpPr>
          <p:nvPr/>
        </p:nvSpPr>
        <p:spPr>
          <a:xfrm>
            <a:off x="666750" y="5848350"/>
            <a:ext cx="95250" cy="552450"/>
          </a:xfrm>
          <a:prstGeom prst="rect">
            <a:avLst/>
          </a:prstGeom>
          <a:solidFill>
            <a:srgbClr val="F2B128"/>
          </a:solidFill>
          <a:ln w="0">
            <a:noFill/>
          </a:ln>
        </p:spPr>
      </p:sp>
      <p:sp>
        <p:nvSpPr>
          <p:cNvPr id="8" name="Rectangle 7">
            <a:extLst>
              <a:ext uri="{FF2B5EF4-FFF2-40B4-BE49-F238E27FC236}">
                <a16:creationId xmlns:a16="http://schemas.microsoft.com/office/drawing/2014/main" id="{B8DE0659-63E8-47AC-A64C-E828E75DBD65}"/>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Work with the person and family, not around them.</a:t>
            </a:r>
          </a:p>
        </p:txBody>
      </p:sp>
    </p:spTree>
    <p:extLst>
      <p:ext uri="{BB962C8B-B14F-4D97-AF65-F5344CB8AC3E}">
        <p14:creationId xmlns:p14="http://schemas.microsoft.com/office/powerpoint/2010/main" val="1086098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894DFB-FD1A-4DA6-AA6B-95C127BE5AB1}"/>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37B5AD1C-4CED-48C8-AD4B-4A6AC6605430}"/>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Practice with church situations</a:t>
            </a:r>
          </a:p>
        </p:txBody>
      </p:sp>
      <p:sp>
        <p:nvSpPr>
          <p:cNvPr id="3" name="Rectangle 2">
            <a:extLst>
              <a:ext uri="{FF2B5EF4-FFF2-40B4-BE49-F238E27FC236}">
                <a16:creationId xmlns:a16="http://schemas.microsoft.com/office/drawing/2014/main" id="{C3ABB034-7927-4DB1-B92C-B98EC34AB2C3}"/>
              </a:ext>
            </a:extLst>
          </p:cNvPr>
          <p:cNvSpPr>
            <a:spLocks noGrp="1"/>
          </p:cNvSpPr>
          <p:nvPr/>
        </p:nvSpPr>
        <p:spPr>
          <a:xfrm>
            <a:off x="10001250" y="228600"/>
            <a:ext cx="1809750" cy="647700"/>
          </a:xfrm>
          <a:prstGeom prst="rect">
            <a:avLst/>
          </a:prstGeom>
          <a:solidFill>
            <a:srgbClr val="FFFFFF"/>
          </a:solidFill>
          <a:ln w="0">
            <a:noFill/>
          </a:ln>
        </p:spPr>
      </p:sp>
      <p:pic>
        <p:nvPicPr>
          <p:cNvPr id="12" name="Picture 11"/>
          <p:cNvPicPr>
            <a:picLocks noChangeAspect="1"/>
          </p:cNvPicPr>
          <p:nvPr/>
        </p:nvPicPr>
        <p:blipFill>
          <a:blip r:embed="rId3"/>
          <a:stretch/>
        </p:blipFill>
        <p:spPr>
          <a:xfrm>
            <a:off x="10096500" y="286727"/>
            <a:ext cx="1619250" cy="531446"/>
          </a:xfrm>
          <a:prstGeom prst="rect">
            <a:avLst/>
          </a:prstGeom>
        </p:spPr>
      </p:pic>
      <p:sp>
        <p:nvSpPr>
          <p:cNvPr id="5" name="Rectangle 4">
            <a:extLst>
              <a:ext uri="{FF2B5EF4-FFF2-40B4-BE49-F238E27FC236}">
                <a16:creationId xmlns:a16="http://schemas.microsoft.com/office/drawing/2014/main" id="{32598C5D-C8B7-49A4-8474-91AF93082525}"/>
              </a:ext>
            </a:extLst>
          </p:cNvPr>
          <p:cNvSpPr>
            <a:spLocks noGrp="1"/>
          </p:cNvSpPr>
          <p:nvPr/>
        </p:nvSpPr>
        <p:spPr>
          <a:xfrm>
            <a:off x="1000125" y="1381125"/>
            <a:ext cx="10191750" cy="523875"/>
          </a:xfrm>
          <a:prstGeom prst="rect">
            <a:avLst/>
          </a:prstGeom>
          <a:noFill/>
          <a:ln w="0">
            <a:noFill/>
          </a:ln>
        </p:spPr>
        <p:txBody>
          <a:bodyPr anchor="ctr">
            <a:normAutofit/>
          </a:bodyPr>
          <a:lstStyle/>
          <a:p>
            <a:pPr algn="ctr">
              <a:defRPr sz="2250" b="1" i="0">
                <a:solidFill>
                  <a:srgbClr val="F2B128"/>
                </a:solidFill>
                <a:latin typeface="DejaVu Sans"/>
                <a:ea typeface="DejaVu Sans"/>
                <a:cs typeface="DejaVu Sans"/>
              </a:defRPr>
            </a:pPr>
            <a:r>
              <a:rPr sz="2250" b="1" i="0">
                <a:solidFill>
                  <a:srgbClr val="F2B128"/>
                </a:solidFill>
                <a:latin typeface="DejaVu Sans"/>
                <a:ea typeface="DejaVu Sans"/>
                <a:cs typeface="DejaVu Sans"/>
              </a:rPr>
              <a:t>Small-group questions</a:t>
            </a:r>
          </a:p>
        </p:txBody>
      </p:sp>
      <p:sp>
        <p:nvSpPr>
          <p:cNvPr id="6" name="Rectangle 5">
            <a:extLst>
              <a:ext uri="{FF2B5EF4-FFF2-40B4-BE49-F238E27FC236}">
                <a16:creationId xmlns:a16="http://schemas.microsoft.com/office/drawing/2014/main" id="{E9586A8C-E7AB-42C3-94CC-7BBB02154EEB}"/>
              </a:ext>
            </a:extLst>
          </p:cNvPr>
          <p:cNvSpPr>
            <a:spLocks noGrp="1"/>
          </p:cNvSpPr>
          <p:nvPr/>
        </p:nvSpPr>
        <p:spPr>
          <a:xfrm>
            <a:off x="1571625" y="2047875"/>
            <a:ext cx="9239250" cy="3095625"/>
          </a:xfrm>
          <a:prstGeom prst="rect">
            <a:avLst/>
          </a:prstGeom>
          <a:noFill/>
          <a:ln w="0">
            <a:noFill/>
          </a:ln>
        </p:spPr>
        <p:txBody>
          <a:bodyPr>
            <a:normAutofit/>
          </a:bodyPr>
          <a:lstStyle/>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What might our automatic reaction be?</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How could that reaction affect the person's dignity?</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How could we use the CARE Response?</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Should the family be contacted?</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What practical support could the church offer?</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Is there a safety concern?</a:t>
            </a:r>
          </a:p>
          <a:p>
            <a:pPr marL="254000" indent="-127000">
              <a:spcAft>
                <a:spcPts val="700"/>
              </a:spcAft>
              <a:buChar char="•"/>
              <a:defRPr sz="1725">
                <a:solidFill>
                  <a:srgbClr val="FFFFFF"/>
                </a:solidFill>
                <a:latin typeface="DejaVu Sans"/>
                <a:ea typeface="DejaVu Sans"/>
                <a:cs typeface="DejaVu Sans"/>
              </a:defRPr>
            </a:pPr>
            <a:r>
              <a:rPr sz="1725">
                <a:solidFill>
                  <a:srgbClr val="FFFFFF"/>
                </a:solidFill>
                <a:latin typeface="DejaVu Sans"/>
                <a:ea typeface="DejaVu Sans"/>
                <a:cs typeface="DejaVu Sans"/>
              </a:rPr>
              <a:t>Does anything need to be documented?</a:t>
            </a:r>
          </a:p>
        </p:txBody>
      </p:sp>
      <p:sp>
        <p:nvSpPr>
          <p:cNvPr id="7" name="Rectangle 6">
            <a:extLst>
              <a:ext uri="{FF2B5EF4-FFF2-40B4-BE49-F238E27FC236}">
                <a16:creationId xmlns:a16="http://schemas.microsoft.com/office/drawing/2014/main" id="{06EBF3BE-8141-462E-A6A7-E368E2F43F59}"/>
              </a:ext>
            </a:extLst>
          </p:cNvPr>
          <p:cNvSpPr>
            <a:spLocks noGrp="1"/>
          </p:cNvSpPr>
          <p:nvPr/>
        </p:nvSpPr>
        <p:spPr>
          <a:xfrm>
            <a:off x="666750" y="5848350"/>
            <a:ext cx="95250" cy="552450"/>
          </a:xfrm>
          <a:prstGeom prst="rect">
            <a:avLst/>
          </a:prstGeom>
          <a:solidFill>
            <a:srgbClr val="F2B128"/>
          </a:solidFill>
          <a:ln w="0">
            <a:noFill/>
          </a:ln>
        </p:spPr>
      </p:sp>
      <p:sp>
        <p:nvSpPr>
          <p:cNvPr id="8" name="Rectangle 7">
            <a:extLst>
              <a:ext uri="{FF2B5EF4-FFF2-40B4-BE49-F238E27FC236}">
                <a16:creationId xmlns:a16="http://schemas.microsoft.com/office/drawing/2014/main" id="{021FDED8-D899-46B1-95E3-DA034785A8D5}"/>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Choose one situation. Discuss for five minutes. Share one recommended response.</a:t>
            </a:r>
          </a:p>
        </p:txBody>
      </p:sp>
    </p:spTree>
    <p:extLst>
      <p:ext uri="{BB962C8B-B14F-4D97-AF65-F5344CB8AC3E}">
        <p14:creationId xmlns:p14="http://schemas.microsoft.com/office/powerpoint/2010/main" val="1829779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67F7DD-D23B-4149-8E9C-C1A2C35C518B}"/>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1434AFF5-FD16-4E3E-990E-A183BBD5B90A}"/>
              </a:ext>
            </a:extLst>
          </p:cNvPr>
          <p:cNvSpPr>
            <a:spLocks noGrp="1"/>
          </p:cNvSpPr>
          <p:nvPr/>
        </p:nvSpPr>
        <p:spPr>
          <a:xfrm>
            <a:off x="666750" y="476250"/>
            <a:ext cx="8858250" cy="723900"/>
          </a:xfrm>
          <a:prstGeom prst="rect">
            <a:avLst/>
          </a:prstGeom>
          <a:noFill/>
          <a:ln w="0">
            <a:noFill/>
          </a:ln>
        </p:spPr>
        <p:txBody>
          <a:bodyPr anchor="t">
            <a:normAutofit fontScale="86868"/>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Practice situations: dignity and reassurance</a:t>
            </a:r>
          </a:p>
        </p:txBody>
      </p:sp>
      <p:pic>
        <p:nvPicPr>
          <p:cNvPr id="16" name="Picture 15"/>
          <p:cNvPicPr>
            <a:picLocks noChangeAspect="1"/>
          </p:cNvPicPr>
          <p:nvPr/>
        </p:nvPicPr>
        <p:blipFill>
          <a:blip r:embed="rId3"/>
          <a:stretch/>
        </p:blipFill>
        <p:spPr>
          <a:xfrm>
            <a:off x="10096500" y="286897"/>
            <a:ext cx="1619250" cy="531106"/>
          </a:xfrm>
          <a:prstGeom prst="rect">
            <a:avLst/>
          </a:prstGeom>
        </p:spPr>
      </p:pic>
      <p:sp>
        <p:nvSpPr>
          <p:cNvPr id="4" name="Rectangle 3">
            <a:extLst>
              <a:ext uri="{FF2B5EF4-FFF2-40B4-BE49-F238E27FC236}">
                <a16:creationId xmlns:a16="http://schemas.microsoft.com/office/drawing/2014/main" id="{1B000564-2358-4581-ABD3-099B05F2758F}"/>
              </a:ext>
            </a:extLst>
          </p:cNvPr>
          <p:cNvSpPr>
            <a:spLocks noGrp="1"/>
          </p:cNvSpPr>
          <p:nvPr/>
        </p:nvSpPr>
        <p:spPr>
          <a:xfrm>
            <a:off x="809625" y="1428750"/>
            <a:ext cx="4762500" cy="47625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Assistance without permission</a:t>
            </a:r>
          </a:p>
        </p:txBody>
      </p:sp>
      <p:sp>
        <p:nvSpPr>
          <p:cNvPr id="5" name="Rectangle 4">
            <a:extLst>
              <a:ext uri="{FF2B5EF4-FFF2-40B4-BE49-F238E27FC236}">
                <a16:creationId xmlns:a16="http://schemas.microsoft.com/office/drawing/2014/main" id="{9645A94B-C727-407E-A64F-8FA83F8D671B}"/>
              </a:ext>
            </a:extLst>
          </p:cNvPr>
          <p:cNvSpPr>
            <a:spLocks noGrp="1"/>
          </p:cNvSpPr>
          <p:nvPr/>
        </p:nvSpPr>
        <p:spPr>
          <a:xfrm>
            <a:off x="857250" y="2000250"/>
            <a:ext cx="4762500" cy="1428750"/>
          </a:xfrm>
          <a:prstGeom prst="rect">
            <a:avLst/>
          </a:prstGeom>
          <a:noFill/>
          <a:ln w="0">
            <a:noFill/>
          </a:ln>
        </p:spPr>
        <p:txBody>
          <a:bodyPr anchor="t">
            <a:normAutofit/>
          </a:bodyPr>
          <a:lstStyle/>
          <a:p>
            <a:pPr algn="l">
              <a:defRPr sz="1725" b="0" i="0">
                <a:solidFill>
                  <a:srgbClr val="183142"/>
                </a:solidFill>
                <a:latin typeface="DejaVu Sans"/>
                <a:ea typeface="DejaVu Sans"/>
                <a:cs typeface="DejaVu Sans"/>
              </a:defRPr>
            </a:pPr>
            <a:r>
              <a:rPr sz="1725" b="0" i="0">
                <a:solidFill>
                  <a:srgbClr val="183142"/>
                </a:solidFill>
                <a:latin typeface="DejaVu Sans"/>
                <a:ea typeface="DejaVu Sans"/>
                <a:cs typeface="DejaVu Sans"/>
              </a:rPr>
              <a:t>A volunteer grabs the arm of a person using a walker and begins guiding them without asking. The person pulls away.</a:t>
            </a:r>
          </a:p>
        </p:txBody>
      </p:sp>
      <p:sp>
        <p:nvSpPr>
          <p:cNvPr id="6" name="Rectangle 5">
            <a:extLst>
              <a:ext uri="{FF2B5EF4-FFF2-40B4-BE49-F238E27FC236}">
                <a16:creationId xmlns:a16="http://schemas.microsoft.com/office/drawing/2014/main" id="{50D02DA4-F625-4E20-81D9-78F75EC941D1}"/>
              </a:ext>
            </a:extLst>
          </p:cNvPr>
          <p:cNvSpPr>
            <a:spLocks noGrp="1"/>
          </p:cNvSpPr>
          <p:nvPr/>
        </p:nvSpPr>
        <p:spPr>
          <a:xfrm>
            <a:off x="857250" y="3857625"/>
            <a:ext cx="76200" cy="904875"/>
          </a:xfrm>
          <a:prstGeom prst="rect">
            <a:avLst/>
          </a:prstGeom>
          <a:solidFill>
            <a:srgbClr val="F2B128"/>
          </a:solidFill>
          <a:ln w="0">
            <a:noFill/>
          </a:ln>
        </p:spPr>
      </p:sp>
      <p:sp>
        <p:nvSpPr>
          <p:cNvPr id="7" name="Rectangle 6">
            <a:extLst>
              <a:ext uri="{FF2B5EF4-FFF2-40B4-BE49-F238E27FC236}">
                <a16:creationId xmlns:a16="http://schemas.microsoft.com/office/drawing/2014/main" id="{F83EC28A-8909-40EC-889E-00DF1A61A931}"/>
              </a:ext>
            </a:extLst>
          </p:cNvPr>
          <p:cNvSpPr>
            <a:spLocks noGrp="1"/>
          </p:cNvSpPr>
          <p:nvPr/>
        </p:nvSpPr>
        <p:spPr>
          <a:xfrm>
            <a:off x="1123950" y="3819525"/>
            <a:ext cx="4495800" cy="981075"/>
          </a:xfrm>
          <a:prstGeom prst="rect">
            <a:avLst/>
          </a:prstGeom>
          <a:noFill/>
          <a:ln w="0">
            <a:noFill/>
          </a:ln>
        </p:spPr>
        <p:txBody>
          <a:bodyPr anchor="ctr">
            <a:normAutofit/>
          </a:bodyPr>
          <a:lstStyle/>
          <a:p>
            <a:pPr algn="l">
              <a:defRPr sz="1650" b="0" i="1">
                <a:solidFill>
                  <a:srgbClr val="0B335F"/>
                </a:solidFill>
                <a:latin typeface="DejaVu Sans"/>
                <a:ea typeface="DejaVu Sans"/>
                <a:cs typeface="DejaVu Sans"/>
              </a:defRPr>
            </a:pPr>
            <a:r>
              <a:rPr sz="1650" b="0" i="1">
                <a:solidFill>
                  <a:srgbClr val="0B335F"/>
                </a:solidFill>
                <a:latin typeface="DejaVu Sans"/>
                <a:ea typeface="DejaVu Sans"/>
                <a:cs typeface="DejaVu Sans"/>
              </a:rPr>
              <a:t>I'm sorry. I should have asked first. Would you like assistance?</a:t>
            </a:r>
          </a:p>
        </p:txBody>
      </p:sp>
      <p:sp>
        <p:nvSpPr>
          <p:cNvPr id="8" name="Rectangle 7">
            <a:extLst>
              <a:ext uri="{FF2B5EF4-FFF2-40B4-BE49-F238E27FC236}">
                <a16:creationId xmlns:a16="http://schemas.microsoft.com/office/drawing/2014/main" id="{8E70AFA5-2FC1-4BC5-8556-03B6A1F0F2F0}"/>
              </a:ext>
            </a:extLst>
          </p:cNvPr>
          <p:cNvSpPr>
            <a:spLocks noGrp="1"/>
          </p:cNvSpPr>
          <p:nvPr/>
        </p:nvSpPr>
        <p:spPr>
          <a:xfrm>
            <a:off x="6524625" y="1428750"/>
            <a:ext cx="4762500" cy="47625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Repeated questions</a:t>
            </a:r>
          </a:p>
        </p:txBody>
      </p:sp>
      <p:sp>
        <p:nvSpPr>
          <p:cNvPr id="9" name="Rectangle 8">
            <a:extLst>
              <a:ext uri="{FF2B5EF4-FFF2-40B4-BE49-F238E27FC236}">
                <a16:creationId xmlns:a16="http://schemas.microsoft.com/office/drawing/2014/main" id="{2FAADD56-FDC8-4702-A885-FAFDFC3F1841}"/>
              </a:ext>
            </a:extLst>
          </p:cNvPr>
          <p:cNvSpPr>
            <a:spLocks noGrp="1"/>
          </p:cNvSpPr>
          <p:nvPr/>
        </p:nvSpPr>
        <p:spPr>
          <a:xfrm>
            <a:off x="6572250" y="2000250"/>
            <a:ext cx="4762500" cy="1428750"/>
          </a:xfrm>
          <a:prstGeom prst="rect">
            <a:avLst/>
          </a:prstGeom>
          <a:noFill/>
          <a:ln w="0">
            <a:noFill/>
          </a:ln>
        </p:spPr>
        <p:txBody>
          <a:bodyPr anchor="t">
            <a:normAutofit/>
          </a:bodyPr>
          <a:lstStyle/>
          <a:p>
            <a:pPr algn="l">
              <a:defRPr sz="1725" b="0" i="0">
                <a:solidFill>
                  <a:srgbClr val="183142"/>
                </a:solidFill>
                <a:latin typeface="DejaVu Sans"/>
                <a:ea typeface="DejaVu Sans"/>
                <a:cs typeface="DejaVu Sans"/>
              </a:defRPr>
            </a:pPr>
            <a:r>
              <a:rPr sz="1725" b="0" i="0">
                <a:solidFill>
                  <a:srgbClr val="183142"/>
                </a:solidFill>
                <a:latin typeface="DejaVu Sans"/>
                <a:ea typeface="DejaVu Sans"/>
                <a:cs typeface="DejaVu Sans"/>
              </a:rPr>
              <a:t>An older member repeatedly asks when lunch will be served. Another member responds with frustration, and the person becomes embarrassed.</a:t>
            </a:r>
          </a:p>
        </p:txBody>
      </p:sp>
      <p:sp>
        <p:nvSpPr>
          <p:cNvPr id="10" name="Rectangle 9">
            <a:extLst>
              <a:ext uri="{FF2B5EF4-FFF2-40B4-BE49-F238E27FC236}">
                <a16:creationId xmlns:a16="http://schemas.microsoft.com/office/drawing/2014/main" id="{E768BF77-DDBD-4D09-BE8E-3B675398220E}"/>
              </a:ext>
            </a:extLst>
          </p:cNvPr>
          <p:cNvSpPr>
            <a:spLocks noGrp="1"/>
          </p:cNvSpPr>
          <p:nvPr/>
        </p:nvSpPr>
        <p:spPr>
          <a:xfrm>
            <a:off x="6572250" y="3857625"/>
            <a:ext cx="76200" cy="904875"/>
          </a:xfrm>
          <a:prstGeom prst="rect">
            <a:avLst/>
          </a:prstGeom>
          <a:solidFill>
            <a:srgbClr val="F2B128"/>
          </a:solidFill>
          <a:ln w="0">
            <a:noFill/>
          </a:ln>
        </p:spPr>
      </p:sp>
      <p:sp>
        <p:nvSpPr>
          <p:cNvPr id="11" name="Rectangle 10">
            <a:extLst>
              <a:ext uri="{FF2B5EF4-FFF2-40B4-BE49-F238E27FC236}">
                <a16:creationId xmlns:a16="http://schemas.microsoft.com/office/drawing/2014/main" id="{EAEB3479-CDA4-4C96-9369-FB73156353A2}"/>
              </a:ext>
            </a:extLst>
          </p:cNvPr>
          <p:cNvSpPr>
            <a:spLocks noGrp="1"/>
          </p:cNvSpPr>
          <p:nvPr/>
        </p:nvSpPr>
        <p:spPr>
          <a:xfrm>
            <a:off x="6838950" y="3819525"/>
            <a:ext cx="4495800" cy="981075"/>
          </a:xfrm>
          <a:prstGeom prst="rect">
            <a:avLst/>
          </a:prstGeom>
          <a:noFill/>
          <a:ln w="0">
            <a:noFill/>
          </a:ln>
        </p:spPr>
        <p:txBody>
          <a:bodyPr anchor="ctr">
            <a:normAutofit/>
          </a:bodyPr>
          <a:lstStyle/>
          <a:p>
            <a:pPr algn="l">
              <a:defRPr sz="1650" b="0" i="1">
                <a:solidFill>
                  <a:srgbClr val="0B335F"/>
                </a:solidFill>
                <a:latin typeface="DejaVu Sans"/>
                <a:ea typeface="DejaVu Sans"/>
                <a:cs typeface="DejaVu Sans"/>
              </a:defRPr>
            </a:pPr>
            <a:r>
              <a:rPr sz="1650" b="0" i="1">
                <a:solidFill>
                  <a:srgbClr val="0B335F"/>
                </a:solidFill>
                <a:latin typeface="DejaVu Sans"/>
                <a:ea typeface="DejaVu Sans"/>
                <a:cs typeface="DejaVu Sans"/>
              </a:rPr>
              <a:t>Lunch will be served soon. You can sit with me while we wait.</a:t>
            </a:r>
          </a:p>
        </p:txBody>
      </p:sp>
      <p:sp>
        <p:nvSpPr>
          <p:cNvPr id="12" name="Rectangle 11">
            <a:extLst>
              <a:ext uri="{FF2B5EF4-FFF2-40B4-BE49-F238E27FC236}">
                <a16:creationId xmlns:a16="http://schemas.microsoft.com/office/drawing/2014/main" id="{6E7FC45A-F45E-4054-A305-730025EDE9A9}"/>
              </a:ext>
            </a:extLst>
          </p:cNvPr>
          <p:cNvSpPr>
            <a:spLocks noGrp="1"/>
          </p:cNvSpPr>
          <p:nvPr/>
        </p:nvSpPr>
        <p:spPr>
          <a:xfrm>
            <a:off x="666750" y="5848350"/>
            <a:ext cx="95250" cy="552450"/>
          </a:xfrm>
          <a:prstGeom prst="rect">
            <a:avLst/>
          </a:prstGeom>
          <a:solidFill>
            <a:srgbClr val="F2B128"/>
          </a:solidFill>
          <a:ln w="0">
            <a:noFill/>
          </a:ln>
        </p:spPr>
      </p:sp>
      <p:sp>
        <p:nvSpPr>
          <p:cNvPr id="13" name="Rectangle 12">
            <a:extLst>
              <a:ext uri="{FF2B5EF4-FFF2-40B4-BE49-F238E27FC236}">
                <a16:creationId xmlns:a16="http://schemas.microsoft.com/office/drawing/2014/main" id="{E5DE97D6-66A0-4160-9016-C6622242CCA2}"/>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Ask before touching. Respond to the need for reassurance.</a:t>
            </a:r>
          </a:p>
        </p:txBody>
      </p:sp>
    </p:spTree>
    <p:extLst>
      <p:ext uri="{BB962C8B-B14F-4D97-AF65-F5344CB8AC3E}">
        <p14:creationId xmlns:p14="http://schemas.microsoft.com/office/powerpoint/2010/main" val="1439504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945FD6-01B8-49D2-8984-7A18B1C50739}"/>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780090A1-C7B7-402F-AED6-3210CEAFFF6E}"/>
              </a:ext>
            </a:extLst>
          </p:cNvPr>
          <p:cNvSpPr>
            <a:spLocks noGrp="1"/>
          </p:cNvSpPr>
          <p:nvPr/>
        </p:nvSpPr>
        <p:spPr>
          <a:xfrm>
            <a:off x="666750" y="476250"/>
            <a:ext cx="8858250" cy="723900"/>
          </a:xfrm>
          <a:prstGeom prst="rect">
            <a:avLst/>
          </a:prstGeom>
          <a:noFill/>
          <a:ln w="0">
            <a:noFill/>
          </a:ln>
        </p:spPr>
        <p:txBody>
          <a:bodyPr anchor="t">
            <a:normAutofit fontScale="90999"/>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Practice situations: connection and safety</a:t>
            </a:r>
          </a:p>
        </p:txBody>
      </p:sp>
      <p:pic>
        <p:nvPicPr>
          <p:cNvPr id="16" name="Picture 15"/>
          <p:cNvPicPr>
            <a:picLocks noChangeAspect="1"/>
          </p:cNvPicPr>
          <p:nvPr/>
        </p:nvPicPr>
        <p:blipFill>
          <a:blip r:embed="rId3"/>
          <a:stretch/>
        </p:blipFill>
        <p:spPr>
          <a:xfrm>
            <a:off x="10096500" y="287067"/>
            <a:ext cx="1619250" cy="530766"/>
          </a:xfrm>
          <a:prstGeom prst="rect">
            <a:avLst/>
          </a:prstGeom>
        </p:spPr>
      </p:pic>
      <p:sp>
        <p:nvSpPr>
          <p:cNvPr id="4" name="Rectangle 3">
            <a:extLst>
              <a:ext uri="{FF2B5EF4-FFF2-40B4-BE49-F238E27FC236}">
                <a16:creationId xmlns:a16="http://schemas.microsoft.com/office/drawing/2014/main" id="{A57B424A-FFD3-470D-A8AA-D3900ABDF94F}"/>
              </a:ext>
            </a:extLst>
          </p:cNvPr>
          <p:cNvSpPr>
            <a:spLocks noGrp="1"/>
          </p:cNvSpPr>
          <p:nvPr/>
        </p:nvSpPr>
        <p:spPr>
          <a:xfrm>
            <a:off x="809625" y="1381125"/>
            <a:ext cx="4762500" cy="47625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The missing caregiver</a:t>
            </a:r>
          </a:p>
        </p:txBody>
      </p:sp>
      <p:sp>
        <p:nvSpPr>
          <p:cNvPr id="5" name="Rectangle 4">
            <a:extLst>
              <a:ext uri="{FF2B5EF4-FFF2-40B4-BE49-F238E27FC236}">
                <a16:creationId xmlns:a16="http://schemas.microsoft.com/office/drawing/2014/main" id="{A42147AC-4F49-47DC-871C-6F52EE9E005C}"/>
              </a:ext>
            </a:extLst>
          </p:cNvPr>
          <p:cNvSpPr>
            <a:spLocks noGrp="1"/>
          </p:cNvSpPr>
          <p:nvPr/>
        </p:nvSpPr>
        <p:spPr>
          <a:xfrm>
            <a:off x="857250" y="1952625"/>
            <a:ext cx="4762500" cy="1285875"/>
          </a:xfrm>
          <a:prstGeom prst="rect">
            <a:avLst/>
          </a:prstGeom>
          <a:noFill/>
          <a:ln w="0">
            <a:noFill/>
          </a:ln>
        </p:spPr>
        <p:txBody>
          <a:bodyPr anchor="t">
            <a:normAutofit/>
          </a:bodyPr>
          <a:lstStyle/>
          <a:p>
            <a:pPr algn="l">
              <a:defRPr sz="1650" b="0" i="0">
                <a:solidFill>
                  <a:srgbClr val="183142"/>
                </a:solidFill>
                <a:latin typeface="DejaVu Sans"/>
                <a:ea typeface="DejaVu Sans"/>
                <a:cs typeface="DejaVu Sans"/>
              </a:defRPr>
            </a:pPr>
            <a:r>
              <a:rPr sz="1650" b="0" i="0">
                <a:solidFill>
                  <a:srgbClr val="183142"/>
                </a:solidFill>
                <a:latin typeface="DejaVu Sans"/>
                <a:ea typeface="DejaVu Sans"/>
                <a:cs typeface="DejaVu Sans"/>
              </a:rPr>
              <a:t>A member has missed worship for several weeks while caring for an aging spouse. Everyone assumes the caregiver will ask for help.</a:t>
            </a:r>
          </a:p>
        </p:txBody>
      </p:sp>
      <p:sp>
        <p:nvSpPr>
          <p:cNvPr id="6" name="Rectangle 5">
            <a:extLst>
              <a:ext uri="{FF2B5EF4-FFF2-40B4-BE49-F238E27FC236}">
                <a16:creationId xmlns:a16="http://schemas.microsoft.com/office/drawing/2014/main" id="{3711BC49-0155-4B6E-8C3C-08F3E3AE71F4}"/>
              </a:ext>
            </a:extLst>
          </p:cNvPr>
          <p:cNvSpPr>
            <a:spLocks noGrp="1"/>
          </p:cNvSpPr>
          <p:nvPr/>
        </p:nvSpPr>
        <p:spPr>
          <a:xfrm>
            <a:off x="857250" y="3571875"/>
            <a:ext cx="76200" cy="1047750"/>
          </a:xfrm>
          <a:prstGeom prst="rect">
            <a:avLst/>
          </a:prstGeom>
          <a:solidFill>
            <a:srgbClr val="F2B128"/>
          </a:solidFill>
          <a:ln w="0">
            <a:noFill/>
          </a:ln>
        </p:spPr>
      </p:sp>
      <p:sp>
        <p:nvSpPr>
          <p:cNvPr id="7" name="Rectangle 6">
            <a:extLst>
              <a:ext uri="{FF2B5EF4-FFF2-40B4-BE49-F238E27FC236}">
                <a16:creationId xmlns:a16="http://schemas.microsoft.com/office/drawing/2014/main" id="{3AE55687-17E5-4CA7-8352-3648273C7121}"/>
              </a:ext>
            </a:extLst>
          </p:cNvPr>
          <p:cNvSpPr>
            <a:spLocks noGrp="1"/>
          </p:cNvSpPr>
          <p:nvPr/>
        </p:nvSpPr>
        <p:spPr>
          <a:xfrm>
            <a:off x="1123950" y="3533775"/>
            <a:ext cx="4495800" cy="1123950"/>
          </a:xfrm>
          <a:prstGeom prst="rect">
            <a:avLst/>
          </a:prstGeom>
          <a:noFill/>
          <a:ln w="0">
            <a:noFill/>
          </a:ln>
        </p:spPr>
        <p:txBody>
          <a:bodyPr anchor="ctr">
            <a:normAutofit/>
          </a:bodyPr>
          <a:lstStyle/>
          <a:p>
            <a:pPr algn="l">
              <a:defRPr sz="1575" b="0" i="1">
                <a:solidFill>
                  <a:srgbClr val="0B335F"/>
                </a:solidFill>
                <a:latin typeface="DejaVu Sans"/>
                <a:ea typeface="DejaVu Sans"/>
                <a:cs typeface="DejaVu Sans"/>
              </a:defRPr>
            </a:pPr>
            <a:r>
              <a:rPr sz="1575" b="0" i="1">
                <a:solidFill>
                  <a:srgbClr val="0B335F"/>
                </a:solidFill>
                <a:latin typeface="DejaVu Sans"/>
                <a:ea typeface="DejaVu Sans"/>
                <a:cs typeface="DejaVu Sans"/>
              </a:rPr>
              <a:t>We have missed you. Would a meal, a call, home communion, or another support help?</a:t>
            </a:r>
          </a:p>
        </p:txBody>
      </p:sp>
      <p:sp>
        <p:nvSpPr>
          <p:cNvPr id="8" name="Rectangle 7">
            <a:extLst>
              <a:ext uri="{FF2B5EF4-FFF2-40B4-BE49-F238E27FC236}">
                <a16:creationId xmlns:a16="http://schemas.microsoft.com/office/drawing/2014/main" id="{1D146C70-541C-4D7C-9D62-A1C5318741B2}"/>
              </a:ext>
            </a:extLst>
          </p:cNvPr>
          <p:cNvSpPr>
            <a:spLocks noGrp="1"/>
          </p:cNvSpPr>
          <p:nvPr/>
        </p:nvSpPr>
        <p:spPr>
          <a:xfrm>
            <a:off x="6524625" y="1381125"/>
            <a:ext cx="4762500" cy="476250"/>
          </a:xfrm>
          <a:prstGeom prst="rect">
            <a:avLst/>
          </a:prstGeom>
          <a:noFill/>
          <a:ln w="0">
            <a:noFill/>
          </a:ln>
        </p:spPr>
        <p:txBody>
          <a:bodyPr anchor="ctr">
            <a:normAutofit/>
          </a:bodyPr>
          <a:lstStyle/>
          <a:p>
            <a:pPr algn="l">
              <a:defRPr sz="2025" b="1" i="0">
                <a:solidFill>
                  <a:srgbClr val="9F2F2F"/>
                </a:solidFill>
                <a:latin typeface="DejaVu Sans"/>
                <a:ea typeface="DejaVu Sans"/>
                <a:cs typeface="DejaVu Sans"/>
              </a:defRPr>
            </a:pPr>
            <a:r>
              <a:rPr sz="2025" b="1" i="0">
                <a:solidFill>
                  <a:srgbClr val="9F2F2F"/>
                </a:solidFill>
                <a:latin typeface="DejaVu Sans"/>
                <a:ea typeface="DejaVu Sans"/>
                <a:cs typeface="DejaVu Sans"/>
              </a:rPr>
              <a:t>Harmful behavior</a:t>
            </a:r>
          </a:p>
        </p:txBody>
      </p:sp>
      <p:sp>
        <p:nvSpPr>
          <p:cNvPr id="9" name="Rectangle 8">
            <a:extLst>
              <a:ext uri="{FF2B5EF4-FFF2-40B4-BE49-F238E27FC236}">
                <a16:creationId xmlns:a16="http://schemas.microsoft.com/office/drawing/2014/main" id="{19A38756-2B69-4447-B5D0-C44C4B8D813F}"/>
              </a:ext>
            </a:extLst>
          </p:cNvPr>
          <p:cNvSpPr>
            <a:spLocks noGrp="1"/>
          </p:cNvSpPr>
          <p:nvPr/>
        </p:nvSpPr>
        <p:spPr>
          <a:xfrm>
            <a:off x="6572250" y="1952625"/>
            <a:ext cx="4762500" cy="1285875"/>
          </a:xfrm>
          <a:prstGeom prst="rect">
            <a:avLst/>
          </a:prstGeom>
          <a:noFill/>
          <a:ln w="0">
            <a:noFill/>
          </a:ln>
        </p:spPr>
        <p:txBody>
          <a:bodyPr anchor="t">
            <a:normAutofit/>
          </a:bodyPr>
          <a:lstStyle/>
          <a:p>
            <a:pPr algn="l">
              <a:defRPr sz="1650" b="0" i="0">
                <a:solidFill>
                  <a:srgbClr val="183142"/>
                </a:solidFill>
                <a:latin typeface="DejaVu Sans"/>
                <a:ea typeface="DejaVu Sans"/>
                <a:cs typeface="DejaVu Sans"/>
              </a:defRPr>
            </a:pPr>
            <a:r>
              <a:rPr sz="1650" b="0" i="0">
                <a:solidFill>
                  <a:srgbClr val="183142"/>
                </a:solidFill>
                <a:latin typeface="DejaVu Sans"/>
                <a:ea typeface="DejaVu Sans"/>
                <a:cs typeface="DejaVu Sans"/>
              </a:rPr>
              <a:t>A confused older adult grabs another member forcefully and threatens anyone who approaches. The family is absent.</a:t>
            </a:r>
          </a:p>
        </p:txBody>
      </p:sp>
      <p:sp>
        <p:nvSpPr>
          <p:cNvPr id="10" name="Rectangle 9">
            <a:extLst>
              <a:ext uri="{FF2B5EF4-FFF2-40B4-BE49-F238E27FC236}">
                <a16:creationId xmlns:a16="http://schemas.microsoft.com/office/drawing/2014/main" id="{A8D6F7A2-520A-4582-BBF7-3857062BFCA0}"/>
              </a:ext>
            </a:extLst>
          </p:cNvPr>
          <p:cNvSpPr>
            <a:spLocks noGrp="1"/>
          </p:cNvSpPr>
          <p:nvPr/>
        </p:nvSpPr>
        <p:spPr>
          <a:xfrm>
            <a:off x="6572250" y="3571875"/>
            <a:ext cx="76200" cy="1047750"/>
          </a:xfrm>
          <a:prstGeom prst="rect">
            <a:avLst/>
          </a:prstGeom>
          <a:solidFill>
            <a:srgbClr val="9F2F2F"/>
          </a:solidFill>
          <a:ln w="0">
            <a:noFill/>
          </a:ln>
        </p:spPr>
      </p:sp>
      <p:sp>
        <p:nvSpPr>
          <p:cNvPr id="11" name="Rectangle 10">
            <a:extLst>
              <a:ext uri="{FF2B5EF4-FFF2-40B4-BE49-F238E27FC236}">
                <a16:creationId xmlns:a16="http://schemas.microsoft.com/office/drawing/2014/main" id="{7DF434EB-9761-4E06-B6EB-9448A565CCBD}"/>
              </a:ext>
            </a:extLst>
          </p:cNvPr>
          <p:cNvSpPr>
            <a:spLocks noGrp="1"/>
          </p:cNvSpPr>
          <p:nvPr/>
        </p:nvSpPr>
        <p:spPr>
          <a:xfrm>
            <a:off x="6838950" y="3533775"/>
            <a:ext cx="4495800" cy="1123950"/>
          </a:xfrm>
          <a:prstGeom prst="rect">
            <a:avLst/>
          </a:prstGeom>
          <a:noFill/>
          <a:ln w="0">
            <a:noFill/>
          </a:ln>
        </p:spPr>
        <p:txBody>
          <a:bodyPr anchor="ctr">
            <a:normAutofit/>
          </a:bodyPr>
          <a:lstStyle/>
          <a:p>
            <a:pPr algn="l">
              <a:defRPr sz="1575" b="0" i="1">
                <a:solidFill>
                  <a:srgbClr val="0B335F"/>
                </a:solidFill>
                <a:latin typeface="DejaVu Sans"/>
                <a:ea typeface="DejaVu Sans"/>
                <a:cs typeface="DejaVu Sans"/>
              </a:defRPr>
            </a:pPr>
            <a:r>
              <a:rPr sz="1575" b="0" i="1">
                <a:solidFill>
                  <a:srgbClr val="0B335F"/>
                </a:solidFill>
                <a:latin typeface="DejaVu Sans"/>
                <a:ea typeface="DejaVu Sans"/>
                <a:cs typeface="DejaVu Sans"/>
              </a:rPr>
              <a:t>You seem frightened. I want everyone to be safe. I am going to give you space.</a:t>
            </a:r>
          </a:p>
        </p:txBody>
      </p:sp>
      <p:sp>
        <p:nvSpPr>
          <p:cNvPr id="12" name="Rectangle 11">
            <a:extLst>
              <a:ext uri="{FF2B5EF4-FFF2-40B4-BE49-F238E27FC236}">
                <a16:creationId xmlns:a16="http://schemas.microsoft.com/office/drawing/2014/main" id="{9398A0A8-38BC-4CFB-9C91-CFEBAF3C525D}"/>
              </a:ext>
            </a:extLst>
          </p:cNvPr>
          <p:cNvSpPr>
            <a:spLocks noGrp="1"/>
          </p:cNvSpPr>
          <p:nvPr/>
        </p:nvSpPr>
        <p:spPr>
          <a:xfrm>
            <a:off x="666750" y="5848350"/>
            <a:ext cx="95250" cy="552450"/>
          </a:xfrm>
          <a:prstGeom prst="rect">
            <a:avLst/>
          </a:prstGeom>
          <a:solidFill>
            <a:srgbClr val="F2B128"/>
          </a:solidFill>
          <a:ln w="0">
            <a:noFill/>
          </a:ln>
        </p:spPr>
      </p:sp>
      <p:sp>
        <p:nvSpPr>
          <p:cNvPr id="13" name="Rectangle 12">
            <a:extLst>
              <a:ext uri="{FF2B5EF4-FFF2-40B4-BE49-F238E27FC236}">
                <a16:creationId xmlns:a16="http://schemas.microsoft.com/office/drawing/2014/main" id="{667A5F63-B5ED-4892-87F1-47C81B620978}"/>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Compassion remains essential, and safety needs immediate attention.</a:t>
            </a:r>
          </a:p>
        </p:txBody>
      </p:sp>
    </p:spTree>
    <p:extLst>
      <p:ext uri="{BB962C8B-B14F-4D97-AF65-F5344CB8AC3E}">
        <p14:creationId xmlns:p14="http://schemas.microsoft.com/office/powerpoint/2010/main" val="1448168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2EB73A5-3037-4966-8CD7-2DD6CB90EC1B}"/>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1802EC3D-5366-406B-80C6-AA854108BB65}"/>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2625" b="1" i="0">
                <a:solidFill>
                  <a:srgbClr val="0B335F"/>
                </a:solidFill>
                <a:latin typeface="DejaVu Sans"/>
                <a:ea typeface="DejaVu Sans"/>
                <a:cs typeface="DejaVu Sans"/>
              </a:defRPr>
            </a:pPr>
            <a:r>
              <a:rPr sz="2625" b="1" i="0">
                <a:solidFill>
                  <a:srgbClr val="0B335F"/>
                </a:solidFill>
                <a:latin typeface="DejaVu Sans"/>
                <a:ea typeface="DejaVu Sans"/>
                <a:cs typeface="DejaVu Sans"/>
              </a:rPr>
              <a:t>Learning from the practice situations</a:t>
            </a:r>
          </a:p>
        </p:txBody>
      </p:sp>
      <p:pic>
        <p:nvPicPr>
          <p:cNvPr id="11" name="Picture 10"/>
          <p:cNvPicPr>
            <a:picLocks noChangeAspect="1"/>
          </p:cNvPicPr>
          <p:nvPr/>
        </p:nvPicPr>
        <p:blipFill>
          <a:blip r:embed="rId3"/>
          <a:stretch/>
        </p:blipFill>
        <p:spPr>
          <a:xfrm>
            <a:off x="10096500" y="287237"/>
            <a:ext cx="1619250" cy="530426"/>
          </a:xfrm>
          <a:prstGeom prst="rect">
            <a:avLst/>
          </a:prstGeom>
        </p:spPr>
      </p:pic>
      <p:sp>
        <p:nvSpPr>
          <p:cNvPr id="4" name="Rectangle 3">
            <a:extLst>
              <a:ext uri="{FF2B5EF4-FFF2-40B4-BE49-F238E27FC236}">
                <a16:creationId xmlns:a16="http://schemas.microsoft.com/office/drawing/2014/main" id="{07DA775A-90AA-449B-9C57-F841F3762009}"/>
              </a:ext>
            </a:extLst>
          </p:cNvPr>
          <p:cNvSpPr>
            <a:spLocks noGrp="1"/>
          </p:cNvSpPr>
          <p:nvPr/>
        </p:nvSpPr>
        <p:spPr>
          <a:xfrm>
            <a:off x="1143000" y="1666875"/>
            <a:ext cx="76200" cy="1143000"/>
          </a:xfrm>
          <a:prstGeom prst="rect">
            <a:avLst/>
          </a:prstGeom>
          <a:solidFill>
            <a:srgbClr val="F2B128"/>
          </a:solidFill>
          <a:ln w="0">
            <a:noFill/>
          </a:ln>
        </p:spPr>
      </p:sp>
      <p:sp>
        <p:nvSpPr>
          <p:cNvPr id="5" name="Rectangle 4">
            <a:extLst>
              <a:ext uri="{FF2B5EF4-FFF2-40B4-BE49-F238E27FC236}">
                <a16:creationId xmlns:a16="http://schemas.microsoft.com/office/drawing/2014/main" id="{D39C2FFB-560C-4A9B-9EE1-2A9493FF455A}"/>
              </a:ext>
            </a:extLst>
          </p:cNvPr>
          <p:cNvSpPr>
            <a:spLocks noGrp="1"/>
          </p:cNvSpPr>
          <p:nvPr/>
        </p:nvSpPr>
        <p:spPr>
          <a:xfrm>
            <a:off x="1409700" y="1628775"/>
            <a:ext cx="9639300" cy="1219200"/>
          </a:xfrm>
          <a:prstGeom prst="rect">
            <a:avLst/>
          </a:prstGeom>
          <a:noFill/>
          <a:ln w="0">
            <a:noFill/>
          </a:ln>
        </p:spPr>
        <p:txBody>
          <a:bodyPr anchor="ctr">
            <a:normAutofit/>
          </a:bodyPr>
          <a:lstStyle/>
          <a:p>
            <a:pPr algn="ctr">
              <a:defRPr sz="2175" b="1" i="1">
                <a:solidFill>
                  <a:srgbClr val="0B335F"/>
                </a:solidFill>
                <a:latin typeface="DejaVu Sans"/>
                <a:ea typeface="DejaVu Sans"/>
                <a:cs typeface="DejaVu Sans"/>
              </a:defRPr>
            </a:pPr>
            <a:r>
              <a:rPr sz="2175" b="1" i="1">
                <a:solidFill>
                  <a:srgbClr val="0B335F"/>
                </a:solidFill>
                <a:latin typeface="DejaVu Sans"/>
                <a:ea typeface="DejaVu Sans"/>
                <a:cs typeface="DejaVu Sans"/>
              </a:rPr>
              <a:t>Our first reaction might have been __________, but a CARE Response would be __________.</a:t>
            </a:r>
          </a:p>
        </p:txBody>
      </p:sp>
      <p:sp>
        <p:nvSpPr>
          <p:cNvPr id="6" name="Rectangle 5">
            <a:extLst>
              <a:ext uri="{FF2B5EF4-FFF2-40B4-BE49-F238E27FC236}">
                <a16:creationId xmlns:a16="http://schemas.microsoft.com/office/drawing/2014/main" id="{D52EC75E-FD54-46EA-AD76-23A90CD3C2CD}"/>
              </a:ext>
            </a:extLst>
          </p:cNvPr>
          <p:cNvSpPr>
            <a:spLocks noGrp="1"/>
          </p:cNvSpPr>
          <p:nvPr/>
        </p:nvSpPr>
        <p:spPr>
          <a:xfrm>
            <a:off x="1428750" y="3190875"/>
            <a:ext cx="9334500" cy="2238375"/>
          </a:xfrm>
          <a:prstGeom prst="rect">
            <a:avLst/>
          </a:prstGeom>
          <a:noFill/>
          <a:ln w="0">
            <a:noFill/>
          </a:ln>
        </p:spPr>
        <p:txBody>
          <a:bodyPr>
            <a:normAutofit/>
          </a:bodyPr>
          <a:lstStyle/>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Which situation felt most difficult?</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Where are we most likely to make assumptions?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Do volunteers know who to contact?</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Does the church have an incident report process?</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What preparation would help us respond with confidence?</a:t>
            </a:r>
          </a:p>
          <a:p>
            <a:pPr marL="254000" indent="-127000">
              <a:spcAft>
                <a:spcPts val="700"/>
              </a:spcAft>
              <a:buChar char="•"/>
              <a:defRPr sz="1725">
                <a:solidFill>
                  <a:srgbClr val="183142"/>
                </a:solidFill>
                <a:latin typeface="DejaVu Sans"/>
                <a:ea typeface="DejaVu Sans"/>
                <a:cs typeface="DejaVu Sans"/>
              </a:defRPr>
            </a:pPr>
            <a:r>
              <a:rPr sz="1725">
                <a:solidFill>
                  <a:srgbClr val="183142"/>
                </a:solidFill>
                <a:latin typeface="DejaVu Sans"/>
                <a:ea typeface="DejaVu Sans"/>
                <a:cs typeface="DejaVu Sans"/>
              </a:rPr>
              <a:t>What can we change before one of these situations occurs?</a:t>
            </a:r>
          </a:p>
        </p:txBody>
      </p:sp>
      <p:sp>
        <p:nvSpPr>
          <p:cNvPr id="7" name="Rectangle 6">
            <a:extLst>
              <a:ext uri="{FF2B5EF4-FFF2-40B4-BE49-F238E27FC236}">
                <a16:creationId xmlns:a16="http://schemas.microsoft.com/office/drawing/2014/main" id="{F0BDE470-0486-4680-890A-EAFF3CB05E5B}"/>
              </a:ext>
            </a:extLst>
          </p:cNvPr>
          <p:cNvSpPr>
            <a:spLocks noGrp="1"/>
          </p:cNvSpPr>
          <p:nvPr/>
        </p:nvSpPr>
        <p:spPr>
          <a:xfrm>
            <a:off x="666750" y="5848350"/>
            <a:ext cx="95250" cy="552450"/>
          </a:xfrm>
          <a:prstGeom prst="rect">
            <a:avLst/>
          </a:prstGeom>
          <a:solidFill>
            <a:srgbClr val="F2B128"/>
          </a:solidFill>
          <a:ln w="0">
            <a:noFill/>
          </a:ln>
        </p:spPr>
      </p:sp>
      <p:sp>
        <p:nvSpPr>
          <p:cNvPr id="8" name="Rectangle 7">
            <a:extLst>
              <a:ext uri="{FF2B5EF4-FFF2-40B4-BE49-F238E27FC236}">
                <a16:creationId xmlns:a16="http://schemas.microsoft.com/office/drawing/2014/main" id="{D1B270BA-05F8-4E9E-901D-646CB6D519DE}"/>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Helpful responses protect dignity, respect families, and address safety.</a:t>
            </a:r>
          </a:p>
        </p:txBody>
      </p:sp>
    </p:spTree>
    <p:extLst>
      <p:ext uri="{BB962C8B-B14F-4D97-AF65-F5344CB8AC3E}">
        <p14:creationId xmlns:p14="http://schemas.microsoft.com/office/powerpoint/2010/main" val="1008099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B5E516-1369-48E2-A85F-B2A72ACBEAC2}"/>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6DE886EA-9724-46A5-95D4-CFE8C42F861D}"/>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One congregational action</a:t>
            </a:r>
          </a:p>
        </p:txBody>
      </p:sp>
      <p:sp>
        <p:nvSpPr>
          <p:cNvPr id="3" name="Rectangle 2">
            <a:extLst>
              <a:ext uri="{FF2B5EF4-FFF2-40B4-BE49-F238E27FC236}">
                <a16:creationId xmlns:a16="http://schemas.microsoft.com/office/drawing/2014/main" id="{F547C00B-7FC4-4242-9A2E-E5CF28571C2E}"/>
              </a:ext>
            </a:extLst>
          </p:cNvPr>
          <p:cNvSpPr>
            <a:spLocks noGrp="1"/>
          </p:cNvSpPr>
          <p:nvPr/>
        </p:nvSpPr>
        <p:spPr>
          <a:xfrm>
            <a:off x="10001250" y="228600"/>
            <a:ext cx="1809750" cy="647700"/>
          </a:xfrm>
          <a:prstGeom prst="rect">
            <a:avLst/>
          </a:prstGeom>
          <a:solidFill>
            <a:srgbClr val="FFFFFF"/>
          </a:solidFill>
          <a:ln w="0">
            <a:noFill/>
          </a:ln>
        </p:spPr>
      </p:sp>
      <p:pic>
        <p:nvPicPr>
          <p:cNvPr id="12" name="Picture 11"/>
          <p:cNvPicPr>
            <a:picLocks noChangeAspect="1"/>
          </p:cNvPicPr>
          <p:nvPr/>
        </p:nvPicPr>
        <p:blipFill>
          <a:blip r:embed="rId3"/>
          <a:stretch/>
        </p:blipFill>
        <p:spPr>
          <a:xfrm>
            <a:off x="10096500" y="287407"/>
            <a:ext cx="1619250" cy="530087"/>
          </a:xfrm>
          <a:prstGeom prst="rect">
            <a:avLst/>
          </a:prstGeom>
        </p:spPr>
      </p:pic>
      <p:sp>
        <p:nvSpPr>
          <p:cNvPr id="5" name="Rectangle 4">
            <a:extLst>
              <a:ext uri="{FF2B5EF4-FFF2-40B4-BE49-F238E27FC236}">
                <a16:creationId xmlns:a16="http://schemas.microsoft.com/office/drawing/2014/main" id="{4DC3AB3F-F9DE-44A2-8E06-8377A5B5E404}"/>
              </a:ext>
            </a:extLst>
          </p:cNvPr>
          <p:cNvSpPr>
            <a:spLocks noGrp="1"/>
          </p:cNvSpPr>
          <p:nvPr/>
        </p:nvSpPr>
        <p:spPr>
          <a:xfrm>
            <a:off x="1238250" y="1619250"/>
            <a:ext cx="9715500" cy="904875"/>
          </a:xfrm>
          <a:prstGeom prst="rect">
            <a:avLst/>
          </a:prstGeom>
          <a:noFill/>
          <a:ln w="0">
            <a:noFill/>
          </a:ln>
        </p:spPr>
        <p:txBody>
          <a:bodyPr anchor="ctr">
            <a:normAutofit/>
          </a:bodyPr>
          <a:lstStyle/>
          <a:p>
            <a:pPr algn="ctr">
              <a:defRPr sz="2625" b="1" i="0">
                <a:solidFill>
                  <a:srgbClr val="FFFFFF"/>
                </a:solidFill>
                <a:latin typeface="DejaVu Sans"/>
                <a:ea typeface="DejaVu Sans"/>
                <a:cs typeface="DejaVu Sans"/>
              </a:defRPr>
            </a:pPr>
            <a:r>
              <a:rPr sz="2625" b="1" i="0">
                <a:solidFill>
                  <a:srgbClr val="FFFFFF"/>
                </a:solidFill>
                <a:latin typeface="DejaVu Sans"/>
                <a:ea typeface="DejaVu Sans"/>
                <a:cs typeface="DejaVu Sans"/>
              </a:rPr>
              <a:t>What is one area where our congregation is currently least prepared?</a:t>
            </a:r>
          </a:p>
        </p:txBody>
      </p:sp>
      <p:sp>
        <p:nvSpPr>
          <p:cNvPr id="6" name="Rectangle 5">
            <a:extLst>
              <a:ext uri="{FF2B5EF4-FFF2-40B4-BE49-F238E27FC236}">
                <a16:creationId xmlns:a16="http://schemas.microsoft.com/office/drawing/2014/main" id="{ABBA1D28-4672-406D-A63E-43E6B9AA3D2A}"/>
              </a:ext>
            </a:extLst>
          </p:cNvPr>
          <p:cNvSpPr>
            <a:spLocks noGrp="1"/>
          </p:cNvSpPr>
          <p:nvPr/>
        </p:nvSpPr>
        <p:spPr>
          <a:xfrm>
            <a:off x="1905000" y="3143250"/>
            <a:ext cx="8382000" cy="1047750"/>
          </a:xfrm>
          <a:prstGeom prst="rect">
            <a:avLst/>
          </a:prstGeom>
          <a:noFill/>
          <a:ln w="0">
            <a:noFill/>
          </a:ln>
        </p:spPr>
        <p:txBody>
          <a:bodyPr anchor="ctr">
            <a:normAutofit/>
          </a:bodyPr>
          <a:lstStyle/>
          <a:p>
            <a:pPr algn="ctr">
              <a:defRPr sz="2250" b="0" i="0">
                <a:solidFill>
                  <a:srgbClr val="F2B128"/>
                </a:solidFill>
                <a:latin typeface="DejaVu Sans"/>
                <a:ea typeface="DejaVu Sans"/>
                <a:cs typeface="DejaVu Sans"/>
              </a:defRPr>
            </a:pPr>
            <a:r>
              <a:rPr sz="2250" b="0" i="0">
                <a:solidFill>
                  <a:srgbClr val="F2B128"/>
                </a:solidFill>
                <a:latin typeface="DejaVu Sans"/>
                <a:ea typeface="DejaVu Sans"/>
                <a:cs typeface="DejaVu Sans"/>
              </a:rPr>
              <a:t>Begin with one need, one realistic action, and one person responsible for moving it forward.</a:t>
            </a:r>
          </a:p>
        </p:txBody>
      </p:sp>
      <p:sp>
        <p:nvSpPr>
          <p:cNvPr id="7" name="Rectangle 6">
            <a:extLst>
              <a:ext uri="{FF2B5EF4-FFF2-40B4-BE49-F238E27FC236}">
                <a16:creationId xmlns:a16="http://schemas.microsoft.com/office/drawing/2014/main" id="{5945D89B-7C47-4EE8-AEA7-9F00E821BCC2}"/>
              </a:ext>
            </a:extLst>
          </p:cNvPr>
          <p:cNvSpPr>
            <a:spLocks noGrp="1"/>
          </p:cNvSpPr>
          <p:nvPr/>
        </p:nvSpPr>
        <p:spPr>
          <a:xfrm>
            <a:off x="666750" y="5848350"/>
            <a:ext cx="95250" cy="552450"/>
          </a:xfrm>
          <a:prstGeom prst="rect">
            <a:avLst/>
          </a:prstGeom>
          <a:solidFill>
            <a:srgbClr val="F2B128"/>
          </a:solidFill>
          <a:ln w="0">
            <a:noFill/>
          </a:ln>
        </p:spPr>
      </p:sp>
      <p:sp>
        <p:nvSpPr>
          <p:cNvPr id="8" name="Rectangle 7">
            <a:extLst>
              <a:ext uri="{FF2B5EF4-FFF2-40B4-BE49-F238E27FC236}">
                <a16:creationId xmlns:a16="http://schemas.microsoft.com/office/drawing/2014/main" id="{2237C45A-9A09-411F-8CE2-12D0505DD2FB}"/>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Awareness becomes meaningful when the congregation follows through.</a:t>
            </a:r>
          </a:p>
        </p:txBody>
      </p:sp>
    </p:spTree>
    <p:extLst>
      <p:ext uri="{BB962C8B-B14F-4D97-AF65-F5344CB8AC3E}">
        <p14:creationId xmlns:p14="http://schemas.microsoft.com/office/powerpoint/2010/main" val="1275485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FFFFD7-D18B-4CD9-8F35-14A9DCFFCB6E}"/>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543F8C56-854A-42E9-B0AA-848292715F8A}"/>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Possible first actions</a:t>
            </a:r>
          </a:p>
        </p:txBody>
      </p:sp>
      <p:pic>
        <p:nvPicPr>
          <p:cNvPr id="12" name="Picture 11"/>
          <p:cNvPicPr>
            <a:picLocks noChangeAspect="1"/>
          </p:cNvPicPr>
          <p:nvPr/>
        </p:nvPicPr>
        <p:blipFill>
          <a:blip r:embed="rId3"/>
          <a:stretch/>
        </p:blipFill>
        <p:spPr>
          <a:xfrm>
            <a:off x="10096500" y="287576"/>
            <a:ext cx="1619250" cy="529748"/>
          </a:xfrm>
          <a:prstGeom prst="rect">
            <a:avLst/>
          </a:prstGeom>
        </p:spPr>
      </p:pic>
      <p:sp>
        <p:nvSpPr>
          <p:cNvPr id="4" name="Rectangle 3">
            <a:extLst>
              <a:ext uri="{FF2B5EF4-FFF2-40B4-BE49-F238E27FC236}">
                <a16:creationId xmlns:a16="http://schemas.microsoft.com/office/drawing/2014/main" id="{85263641-4B73-4B34-B284-DF492842FB52}"/>
              </a:ext>
            </a:extLst>
          </p:cNvPr>
          <p:cNvSpPr>
            <a:spLocks noGrp="1"/>
          </p:cNvSpPr>
          <p:nvPr/>
        </p:nvSpPr>
        <p:spPr>
          <a:xfrm>
            <a:off x="781050" y="1666875"/>
            <a:ext cx="485775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Preparation</a:t>
            </a:r>
          </a:p>
        </p:txBody>
      </p:sp>
      <p:sp>
        <p:nvSpPr>
          <p:cNvPr id="5" name="Rectangle 4">
            <a:extLst>
              <a:ext uri="{FF2B5EF4-FFF2-40B4-BE49-F238E27FC236}">
                <a16:creationId xmlns:a16="http://schemas.microsoft.com/office/drawing/2014/main" id="{EED16A74-700A-4C9C-9C40-3F65C4F74349}"/>
              </a:ext>
            </a:extLst>
          </p:cNvPr>
          <p:cNvSpPr>
            <a:spLocks noGrp="1"/>
          </p:cNvSpPr>
          <p:nvPr/>
        </p:nvSpPr>
        <p:spPr>
          <a:xfrm>
            <a:off x="6477000" y="1666875"/>
            <a:ext cx="4762500" cy="495300"/>
          </a:xfrm>
          <a:prstGeom prst="rect">
            <a:avLst/>
          </a:prstGeom>
          <a:noFill/>
          <a:ln w="0">
            <a:noFill/>
          </a:ln>
        </p:spPr>
        <p:txBody>
          <a:bodyPr anchor="ctr">
            <a:normAutofit/>
          </a:bodyPr>
          <a:lstStyle/>
          <a:p>
            <a:pPr algn="l">
              <a:defRPr sz="2025" b="1" i="0">
                <a:solidFill>
                  <a:srgbClr val="138997"/>
                </a:solidFill>
                <a:latin typeface="DejaVu Sans"/>
                <a:ea typeface="DejaVu Sans"/>
                <a:cs typeface="DejaVu Sans"/>
              </a:defRPr>
            </a:pPr>
            <a:r>
              <a:rPr sz="2025" b="1" i="0">
                <a:solidFill>
                  <a:srgbClr val="138997"/>
                </a:solidFill>
                <a:latin typeface="DejaVu Sans"/>
                <a:ea typeface="DejaVu Sans"/>
                <a:cs typeface="DejaVu Sans"/>
              </a:rPr>
              <a:t>Connection</a:t>
            </a:r>
          </a:p>
        </p:txBody>
      </p:sp>
      <p:sp>
        <p:nvSpPr>
          <p:cNvPr id="6" name="Rectangle 5">
            <a:extLst>
              <a:ext uri="{FF2B5EF4-FFF2-40B4-BE49-F238E27FC236}">
                <a16:creationId xmlns:a16="http://schemas.microsoft.com/office/drawing/2014/main" id="{B65956E4-F073-4033-9BA6-760C146C5F7E}"/>
              </a:ext>
            </a:extLst>
          </p:cNvPr>
          <p:cNvSpPr>
            <a:spLocks noGrp="1"/>
          </p:cNvSpPr>
          <p:nvPr/>
        </p:nvSpPr>
        <p:spPr>
          <a:xfrm>
            <a:off x="819150" y="2219325"/>
            <a:ext cx="4762500" cy="3238500"/>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Train greeters, ushers, and ministry leaders in CARE</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Create a private process for reporting concerns</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Develop an incident report form</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Establish a safety response plan</a:t>
            </a:r>
          </a:p>
        </p:txBody>
      </p:sp>
      <p:sp>
        <p:nvSpPr>
          <p:cNvPr id="7" name="Rectangle 6">
            <a:extLst>
              <a:ext uri="{FF2B5EF4-FFF2-40B4-BE49-F238E27FC236}">
                <a16:creationId xmlns:a16="http://schemas.microsoft.com/office/drawing/2014/main" id="{AC964C74-630A-4E61-97C1-562A8D5F1104}"/>
              </a:ext>
            </a:extLst>
          </p:cNvPr>
          <p:cNvSpPr>
            <a:spLocks noGrp="1"/>
          </p:cNvSpPr>
          <p:nvPr/>
        </p:nvSpPr>
        <p:spPr>
          <a:xfrm>
            <a:off x="6515100" y="2219325"/>
            <a:ext cx="4762500" cy="3238500"/>
          </a:xfrm>
          <a:prstGeom prst="rect">
            <a:avLst/>
          </a:prstGeom>
          <a:noFill/>
          <a:ln w="0">
            <a:noFill/>
          </a:ln>
        </p:spPr>
        <p:txBody>
          <a:bodyPr>
            <a:normAutofit/>
          </a:bodyPr>
          <a:lstStyle/>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Contact caregivers who have stopped attending</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Complete an accessibility review</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Create a reliable community resource list</a:t>
            </a:r>
          </a:p>
          <a:p>
            <a:pPr marL="254000" indent="-127000">
              <a:spcAft>
                <a:spcPts val="700"/>
              </a:spcAft>
              <a:buChar char="•"/>
              <a:defRPr sz="1650">
                <a:solidFill>
                  <a:srgbClr val="183142"/>
                </a:solidFill>
                <a:latin typeface="DejaVu Sans"/>
                <a:ea typeface="DejaVu Sans"/>
                <a:cs typeface="DejaVu Sans"/>
              </a:defRPr>
            </a:pPr>
            <a:r>
              <a:rPr sz="1650">
                <a:solidFill>
                  <a:srgbClr val="183142"/>
                </a:solidFill>
                <a:latin typeface="DejaVu Sans"/>
                <a:ea typeface="DejaVu Sans"/>
                <a:cs typeface="DejaVu Sans"/>
              </a:rPr>
              <a:t>Invite older adults and caregivers to help shape the plan</a:t>
            </a:r>
          </a:p>
        </p:txBody>
      </p:sp>
      <p:sp>
        <p:nvSpPr>
          <p:cNvPr id="8" name="Rectangle 7">
            <a:extLst>
              <a:ext uri="{FF2B5EF4-FFF2-40B4-BE49-F238E27FC236}">
                <a16:creationId xmlns:a16="http://schemas.microsoft.com/office/drawing/2014/main" id="{C2562C08-941D-4C16-8268-96E31664ACE9}"/>
              </a:ext>
            </a:extLst>
          </p:cNvPr>
          <p:cNvSpPr>
            <a:spLocks noGrp="1"/>
          </p:cNvSpPr>
          <p:nvPr/>
        </p:nvSpPr>
        <p:spPr>
          <a:xfrm>
            <a:off x="666750" y="5848350"/>
            <a:ext cx="95250" cy="552450"/>
          </a:xfrm>
          <a:prstGeom prst="rect">
            <a:avLst/>
          </a:prstGeom>
          <a:solidFill>
            <a:srgbClr val="F2B128"/>
          </a:solidFill>
          <a:ln w="0">
            <a:noFill/>
          </a:ln>
        </p:spPr>
      </p:sp>
      <p:sp>
        <p:nvSpPr>
          <p:cNvPr id="9" name="Rectangle 8">
            <a:extLst>
              <a:ext uri="{FF2B5EF4-FFF2-40B4-BE49-F238E27FC236}">
                <a16:creationId xmlns:a16="http://schemas.microsoft.com/office/drawing/2014/main" id="{135D3A44-3B8D-4E08-AD58-9BE155A8BB48}"/>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Choose an action the church can complete and review.</a:t>
            </a:r>
          </a:p>
        </p:txBody>
      </p:sp>
    </p:spTree>
    <p:extLst>
      <p:ext uri="{BB962C8B-B14F-4D97-AF65-F5344CB8AC3E}">
        <p14:creationId xmlns:p14="http://schemas.microsoft.com/office/powerpoint/2010/main" val="396753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C30389B-633C-4963-9B36-0B0154BF4B33}"/>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8047F266-DDCB-460C-9F68-4CAF8B310330}"/>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The congregational action plan</a:t>
            </a:r>
          </a:p>
        </p:txBody>
      </p:sp>
      <p:pic>
        <p:nvPicPr>
          <p:cNvPr id="20" name="Picture 19"/>
          <p:cNvPicPr>
            <a:picLocks noChangeAspect="1"/>
          </p:cNvPicPr>
          <p:nvPr/>
        </p:nvPicPr>
        <p:blipFill>
          <a:blip r:embed="rId3"/>
          <a:stretch/>
        </p:blipFill>
        <p:spPr>
          <a:xfrm>
            <a:off x="10096500" y="287745"/>
            <a:ext cx="1619250" cy="529410"/>
          </a:xfrm>
          <a:prstGeom prst="rect">
            <a:avLst/>
          </a:prstGeom>
        </p:spPr>
      </p:pic>
      <p:sp>
        <p:nvSpPr>
          <p:cNvPr id="4" name="Rectangle 3">
            <a:extLst>
              <a:ext uri="{FF2B5EF4-FFF2-40B4-BE49-F238E27FC236}">
                <a16:creationId xmlns:a16="http://schemas.microsoft.com/office/drawing/2014/main" id="{8CD5EE27-4377-4EF9-A4B4-1509748C3C9F}"/>
              </a:ext>
            </a:extLst>
          </p:cNvPr>
          <p:cNvSpPr>
            <a:spLocks noGrp="1"/>
          </p:cNvSpPr>
          <p:nvPr/>
        </p:nvSpPr>
        <p:spPr>
          <a:xfrm>
            <a:off x="809625" y="1381125"/>
            <a:ext cx="4000500" cy="41910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need we are addressing</a:t>
            </a:r>
          </a:p>
        </p:txBody>
      </p:sp>
      <p:sp>
        <p:nvSpPr>
          <p:cNvPr id="5" name="Rectangle 4">
            <a:extLst>
              <a:ext uri="{FF2B5EF4-FFF2-40B4-BE49-F238E27FC236}">
                <a16:creationId xmlns:a16="http://schemas.microsoft.com/office/drawing/2014/main" id="{F49F6FD8-743C-4344-A0B4-FDF88B236C25}"/>
              </a:ext>
            </a:extLst>
          </p:cNvPr>
          <p:cNvSpPr>
            <a:spLocks noGrp="1"/>
          </p:cNvSpPr>
          <p:nvPr/>
        </p:nvSpPr>
        <p:spPr>
          <a:xfrm>
            <a:off x="4762500" y="1714500"/>
            <a:ext cx="6572250" cy="19050"/>
          </a:xfrm>
          <a:prstGeom prst="rect">
            <a:avLst/>
          </a:prstGeom>
          <a:solidFill>
            <a:srgbClr val="526978"/>
          </a:solidFill>
          <a:ln w="0">
            <a:noFill/>
          </a:ln>
        </p:spPr>
      </p:sp>
      <p:sp>
        <p:nvSpPr>
          <p:cNvPr id="6" name="Rectangle 5">
            <a:extLst>
              <a:ext uri="{FF2B5EF4-FFF2-40B4-BE49-F238E27FC236}">
                <a16:creationId xmlns:a16="http://schemas.microsoft.com/office/drawing/2014/main" id="{BF7E61F6-82C0-4788-81AC-DE319E31D9FB}"/>
              </a:ext>
            </a:extLst>
          </p:cNvPr>
          <p:cNvSpPr>
            <a:spLocks noGrp="1"/>
          </p:cNvSpPr>
          <p:nvPr/>
        </p:nvSpPr>
        <p:spPr>
          <a:xfrm>
            <a:off x="809625" y="2124075"/>
            <a:ext cx="4000500" cy="41910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action we will take</a:t>
            </a:r>
          </a:p>
        </p:txBody>
      </p:sp>
      <p:sp>
        <p:nvSpPr>
          <p:cNvPr id="7" name="Rectangle 6">
            <a:extLst>
              <a:ext uri="{FF2B5EF4-FFF2-40B4-BE49-F238E27FC236}">
                <a16:creationId xmlns:a16="http://schemas.microsoft.com/office/drawing/2014/main" id="{B150D109-BCDB-4AE1-94A1-CCB9F50BF566}"/>
              </a:ext>
            </a:extLst>
          </p:cNvPr>
          <p:cNvSpPr>
            <a:spLocks noGrp="1"/>
          </p:cNvSpPr>
          <p:nvPr/>
        </p:nvSpPr>
        <p:spPr>
          <a:xfrm>
            <a:off x="4762500" y="2457450"/>
            <a:ext cx="6572250" cy="19050"/>
          </a:xfrm>
          <a:prstGeom prst="rect">
            <a:avLst/>
          </a:prstGeom>
          <a:solidFill>
            <a:srgbClr val="526978"/>
          </a:solidFill>
          <a:ln w="0">
            <a:noFill/>
          </a:ln>
        </p:spPr>
      </p:sp>
      <p:sp>
        <p:nvSpPr>
          <p:cNvPr id="8" name="Rectangle 7">
            <a:extLst>
              <a:ext uri="{FF2B5EF4-FFF2-40B4-BE49-F238E27FC236}">
                <a16:creationId xmlns:a16="http://schemas.microsoft.com/office/drawing/2014/main" id="{72F7CD05-0703-44A5-8EE2-C0F67280CF72}"/>
              </a:ext>
            </a:extLst>
          </p:cNvPr>
          <p:cNvSpPr>
            <a:spLocks noGrp="1"/>
          </p:cNvSpPr>
          <p:nvPr/>
        </p:nvSpPr>
        <p:spPr>
          <a:xfrm>
            <a:off x="809625" y="2867025"/>
            <a:ext cx="4000500" cy="41910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person or team responsible</a:t>
            </a:r>
          </a:p>
        </p:txBody>
      </p:sp>
      <p:sp>
        <p:nvSpPr>
          <p:cNvPr id="9" name="Rectangle 8">
            <a:extLst>
              <a:ext uri="{FF2B5EF4-FFF2-40B4-BE49-F238E27FC236}">
                <a16:creationId xmlns:a16="http://schemas.microsoft.com/office/drawing/2014/main" id="{ABC1AD97-372A-422F-9B42-901324EA589D}"/>
              </a:ext>
            </a:extLst>
          </p:cNvPr>
          <p:cNvSpPr>
            <a:spLocks noGrp="1"/>
          </p:cNvSpPr>
          <p:nvPr/>
        </p:nvSpPr>
        <p:spPr>
          <a:xfrm>
            <a:off x="4762500" y="3200400"/>
            <a:ext cx="6572250" cy="19050"/>
          </a:xfrm>
          <a:prstGeom prst="rect">
            <a:avLst/>
          </a:prstGeom>
          <a:solidFill>
            <a:srgbClr val="526978"/>
          </a:solidFill>
          <a:ln w="0">
            <a:noFill/>
          </a:ln>
        </p:spPr>
      </p:sp>
      <p:sp>
        <p:nvSpPr>
          <p:cNvPr id="10" name="Rectangle 9">
            <a:extLst>
              <a:ext uri="{FF2B5EF4-FFF2-40B4-BE49-F238E27FC236}">
                <a16:creationId xmlns:a16="http://schemas.microsoft.com/office/drawing/2014/main" id="{5C3C18E5-4599-48E3-B4B0-A095164D0F5C}"/>
              </a:ext>
            </a:extLst>
          </p:cNvPr>
          <p:cNvSpPr>
            <a:spLocks noGrp="1"/>
          </p:cNvSpPr>
          <p:nvPr/>
        </p:nvSpPr>
        <p:spPr>
          <a:xfrm>
            <a:off x="809625" y="3609975"/>
            <a:ext cx="4000500" cy="419100"/>
          </a:xfrm>
          <a:prstGeom prst="rect">
            <a:avLst/>
          </a:prstGeom>
          <a:noFill/>
          <a:ln w="0">
            <a:noFill/>
          </a:ln>
        </p:spPr>
        <p:txBody>
          <a:bodyPr anchor="ctr">
            <a:normAutofit fontScale="85060"/>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people who should be consulted</a:t>
            </a:r>
          </a:p>
        </p:txBody>
      </p:sp>
      <p:sp>
        <p:nvSpPr>
          <p:cNvPr id="11" name="Rectangle 10">
            <a:extLst>
              <a:ext uri="{FF2B5EF4-FFF2-40B4-BE49-F238E27FC236}">
                <a16:creationId xmlns:a16="http://schemas.microsoft.com/office/drawing/2014/main" id="{5AE97660-A2F0-4B4D-B6AD-7C9FBD9FE103}"/>
              </a:ext>
            </a:extLst>
          </p:cNvPr>
          <p:cNvSpPr>
            <a:spLocks noGrp="1"/>
          </p:cNvSpPr>
          <p:nvPr/>
        </p:nvSpPr>
        <p:spPr>
          <a:xfrm>
            <a:off x="4762500" y="3943350"/>
            <a:ext cx="6572250" cy="19050"/>
          </a:xfrm>
          <a:prstGeom prst="rect">
            <a:avLst/>
          </a:prstGeom>
          <a:solidFill>
            <a:srgbClr val="526978"/>
          </a:solidFill>
          <a:ln w="0">
            <a:noFill/>
          </a:ln>
        </p:spPr>
      </p:sp>
      <p:sp>
        <p:nvSpPr>
          <p:cNvPr id="12" name="Rectangle 11">
            <a:extLst>
              <a:ext uri="{FF2B5EF4-FFF2-40B4-BE49-F238E27FC236}">
                <a16:creationId xmlns:a16="http://schemas.microsoft.com/office/drawing/2014/main" id="{9ECA21D8-C7AA-4183-86C3-6CA73E889E46}"/>
              </a:ext>
            </a:extLst>
          </p:cNvPr>
          <p:cNvSpPr>
            <a:spLocks noGrp="1"/>
          </p:cNvSpPr>
          <p:nvPr/>
        </p:nvSpPr>
        <p:spPr>
          <a:xfrm>
            <a:off x="809625" y="4352925"/>
            <a:ext cx="4000500" cy="41910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first step</a:t>
            </a:r>
          </a:p>
        </p:txBody>
      </p:sp>
      <p:sp>
        <p:nvSpPr>
          <p:cNvPr id="13" name="Rectangle 12">
            <a:extLst>
              <a:ext uri="{FF2B5EF4-FFF2-40B4-BE49-F238E27FC236}">
                <a16:creationId xmlns:a16="http://schemas.microsoft.com/office/drawing/2014/main" id="{4DDCF9DC-7A70-4BD5-BD49-307E36C41F6A}"/>
              </a:ext>
            </a:extLst>
          </p:cNvPr>
          <p:cNvSpPr>
            <a:spLocks noGrp="1"/>
          </p:cNvSpPr>
          <p:nvPr/>
        </p:nvSpPr>
        <p:spPr>
          <a:xfrm>
            <a:off x="4762500" y="4686300"/>
            <a:ext cx="6572250" cy="19050"/>
          </a:xfrm>
          <a:prstGeom prst="rect">
            <a:avLst/>
          </a:prstGeom>
          <a:solidFill>
            <a:srgbClr val="526978"/>
          </a:solidFill>
          <a:ln w="0">
            <a:noFill/>
          </a:ln>
        </p:spPr>
      </p:sp>
      <p:sp>
        <p:nvSpPr>
          <p:cNvPr id="14" name="Rectangle 13">
            <a:extLst>
              <a:ext uri="{FF2B5EF4-FFF2-40B4-BE49-F238E27FC236}">
                <a16:creationId xmlns:a16="http://schemas.microsoft.com/office/drawing/2014/main" id="{0964BA4C-A7D1-4016-A1A2-3B7708A4B18D}"/>
              </a:ext>
            </a:extLst>
          </p:cNvPr>
          <p:cNvSpPr>
            <a:spLocks noGrp="1"/>
          </p:cNvSpPr>
          <p:nvPr/>
        </p:nvSpPr>
        <p:spPr>
          <a:xfrm>
            <a:off x="809625" y="5095875"/>
            <a:ext cx="4000500" cy="41910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The date we will review progress</a:t>
            </a:r>
          </a:p>
        </p:txBody>
      </p:sp>
      <p:sp>
        <p:nvSpPr>
          <p:cNvPr id="15" name="Rectangle 14">
            <a:extLst>
              <a:ext uri="{FF2B5EF4-FFF2-40B4-BE49-F238E27FC236}">
                <a16:creationId xmlns:a16="http://schemas.microsoft.com/office/drawing/2014/main" id="{6D7D5C71-FF20-4729-8958-0F9FF876C44E}"/>
              </a:ext>
            </a:extLst>
          </p:cNvPr>
          <p:cNvSpPr>
            <a:spLocks noGrp="1"/>
          </p:cNvSpPr>
          <p:nvPr/>
        </p:nvSpPr>
        <p:spPr>
          <a:xfrm>
            <a:off x="4762500" y="5429250"/>
            <a:ext cx="6572250" cy="19050"/>
          </a:xfrm>
          <a:prstGeom prst="rect">
            <a:avLst/>
          </a:prstGeom>
          <a:solidFill>
            <a:srgbClr val="526978"/>
          </a:solidFill>
          <a:ln w="0">
            <a:noFill/>
          </a:ln>
        </p:spPr>
      </p:sp>
      <p:sp>
        <p:nvSpPr>
          <p:cNvPr id="16" name="Rectangle 15">
            <a:extLst>
              <a:ext uri="{FF2B5EF4-FFF2-40B4-BE49-F238E27FC236}">
                <a16:creationId xmlns:a16="http://schemas.microsoft.com/office/drawing/2014/main" id="{8F81E7AF-FCC9-4337-92A0-A2CD42227EB8}"/>
              </a:ext>
            </a:extLst>
          </p:cNvPr>
          <p:cNvSpPr>
            <a:spLocks noGrp="1"/>
          </p:cNvSpPr>
          <p:nvPr/>
        </p:nvSpPr>
        <p:spPr>
          <a:xfrm>
            <a:off x="666750" y="5848350"/>
            <a:ext cx="95250" cy="552450"/>
          </a:xfrm>
          <a:prstGeom prst="rect">
            <a:avLst/>
          </a:prstGeom>
          <a:solidFill>
            <a:srgbClr val="F2B128"/>
          </a:solidFill>
          <a:ln w="0">
            <a:noFill/>
          </a:ln>
        </p:spPr>
      </p:sp>
      <p:sp>
        <p:nvSpPr>
          <p:cNvPr id="17" name="Rectangle 16">
            <a:extLst>
              <a:ext uri="{FF2B5EF4-FFF2-40B4-BE49-F238E27FC236}">
                <a16:creationId xmlns:a16="http://schemas.microsoft.com/office/drawing/2014/main" id="{EA5A6847-2F12-4D37-AE99-8391CEF3B39D}"/>
              </a:ext>
            </a:extLst>
          </p:cNvPr>
          <p:cNvSpPr>
            <a:spLocks noGrp="1"/>
          </p:cNvSpPr>
          <p:nvPr/>
        </p:nvSpPr>
        <p:spPr>
          <a:xfrm>
            <a:off x="933450" y="5791200"/>
            <a:ext cx="10477500" cy="628650"/>
          </a:xfrm>
          <a:prstGeom prst="rect">
            <a:avLst/>
          </a:prstGeom>
          <a:noFill/>
          <a:ln w="0">
            <a:noFill/>
          </a:ln>
        </p:spPr>
        <p:txBody>
          <a:bodyPr anchor="ctr">
            <a:normAutofit/>
          </a:bodyPr>
          <a:lstStyle/>
          <a:p>
            <a:pPr algn="l">
              <a:defRPr sz="1575" b="1" i="0">
                <a:solidFill>
                  <a:srgbClr val="138997"/>
                </a:solidFill>
                <a:latin typeface="DejaVu Sans"/>
                <a:ea typeface="DejaVu Sans"/>
                <a:cs typeface="DejaVu Sans"/>
              </a:defRPr>
            </a:pPr>
            <a:r>
              <a:rPr sz="1575" b="1" i="0">
                <a:solidFill>
                  <a:srgbClr val="138997"/>
                </a:solidFill>
                <a:latin typeface="DejaVu Sans"/>
                <a:ea typeface="DejaVu Sans"/>
                <a:cs typeface="DejaVu Sans"/>
              </a:rPr>
              <a:t>Ask older adults and caregivers: Would this help? What are we overlooking?</a:t>
            </a:r>
          </a:p>
        </p:txBody>
      </p:sp>
    </p:spTree>
    <p:extLst>
      <p:ext uri="{BB962C8B-B14F-4D97-AF65-F5344CB8AC3E}">
        <p14:creationId xmlns:p14="http://schemas.microsoft.com/office/powerpoint/2010/main" val="383744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F3D2EB0-E631-451E-99C1-1390BD5D8340}"/>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214F030C-54E8-4D22-BE4F-43C1E263E319}"/>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0B335F"/>
                </a:solidFill>
                <a:latin typeface="DejaVu Sans"/>
                <a:ea typeface="DejaVu Sans"/>
                <a:cs typeface="DejaVu Sans"/>
              </a:defRPr>
            </a:pPr>
            <a:r>
              <a:rPr sz="3150" b="1" i="0">
                <a:solidFill>
                  <a:srgbClr val="0B335F"/>
                </a:solidFill>
                <a:latin typeface="DejaVu Sans"/>
                <a:ea typeface="DejaVu Sans"/>
                <a:cs typeface="DejaVu Sans"/>
              </a:rPr>
              <a:t>The CARE commitment</a:t>
            </a:r>
          </a:p>
        </p:txBody>
      </p:sp>
      <p:pic>
        <p:nvPicPr>
          <p:cNvPr id="16" name="Picture 15"/>
          <p:cNvPicPr>
            <a:picLocks noChangeAspect="1"/>
          </p:cNvPicPr>
          <p:nvPr/>
        </p:nvPicPr>
        <p:blipFill>
          <a:blip r:embed="rId3"/>
          <a:stretch/>
        </p:blipFill>
        <p:spPr>
          <a:xfrm>
            <a:off x="10096500" y="287914"/>
            <a:ext cx="1619250" cy="529072"/>
          </a:xfrm>
          <a:prstGeom prst="rect">
            <a:avLst/>
          </a:prstGeom>
        </p:spPr>
      </p:pic>
      <p:sp>
        <p:nvSpPr>
          <p:cNvPr id="4" name="Rectangle 3">
            <a:extLst>
              <a:ext uri="{FF2B5EF4-FFF2-40B4-BE49-F238E27FC236}">
                <a16:creationId xmlns:a16="http://schemas.microsoft.com/office/drawing/2014/main" id="{CB427B5D-FB3D-48D6-B30F-660DBA29997B}"/>
              </a:ext>
            </a:extLst>
          </p:cNvPr>
          <p:cNvSpPr>
            <a:spLocks noGrp="1"/>
          </p:cNvSpPr>
          <p:nvPr/>
        </p:nvSpPr>
        <p:spPr>
          <a:xfrm>
            <a:off x="952500" y="1428750"/>
            <a:ext cx="619125" cy="523875"/>
          </a:xfrm>
          <a:prstGeom prst="rect">
            <a:avLst/>
          </a:prstGeom>
          <a:noFill/>
          <a:ln w="0">
            <a:noFill/>
          </a:ln>
        </p:spPr>
        <p:txBody>
          <a:bodyPr anchor="ctr">
            <a:normAutofit fontScale="97579" lnSpcReduction="10000"/>
          </a:bodyPr>
          <a:lstStyle/>
          <a:p>
            <a:pPr algn="ctr">
              <a:defRPr sz="3150" b="1" i="0">
                <a:solidFill>
                  <a:srgbClr val="F2B128"/>
                </a:solidFill>
                <a:latin typeface="DejaVu Sans"/>
                <a:ea typeface="DejaVu Sans"/>
                <a:cs typeface="DejaVu Sans"/>
              </a:defRPr>
            </a:pPr>
            <a:r>
              <a:rPr sz="3150" b="1" i="0">
                <a:solidFill>
                  <a:srgbClr val="F2B128"/>
                </a:solidFill>
                <a:latin typeface="DejaVu Sans"/>
                <a:ea typeface="DejaVu Sans"/>
                <a:cs typeface="DejaVu Sans"/>
              </a:rPr>
              <a:t>C</a:t>
            </a:r>
          </a:p>
        </p:txBody>
      </p:sp>
      <p:sp>
        <p:nvSpPr>
          <p:cNvPr id="5" name="Rectangle 4">
            <a:extLst>
              <a:ext uri="{FF2B5EF4-FFF2-40B4-BE49-F238E27FC236}">
                <a16:creationId xmlns:a16="http://schemas.microsoft.com/office/drawing/2014/main" id="{0E7940A6-F9E6-4213-8021-95962CB524B6}"/>
              </a:ext>
            </a:extLst>
          </p:cNvPr>
          <p:cNvSpPr>
            <a:spLocks noGrp="1"/>
          </p:cNvSpPr>
          <p:nvPr/>
        </p:nvSpPr>
        <p:spPr>
          <a:xfrm>
            <a:off x="1714500" y="1428750"/>
            <a:ext cx="4095750" cy="523875"/>
          </a:xfrm>
          <a:prstGeom prst="rect">
            <a:avLst/>
          </a:prstGeom>
          <a:noFill/>
          <a:ln w="0">
            <a:noFill/>
          </a:ln>
        </p:spPr>
        <p:txBody>
          <a:bodyPr anchor="ctr">
            <a:normAutofit/>
          </a:bodyPr>
          <a:lstStyle/>
          <a:p>
            <a:pPr algn="l">
              <a:defRPr sz="2025" b="1" i="0">
                <a:solidFill>
                  <a:srgbClr val="0B335F"/>
                </a:solidFill>
                <a:latin typeface="DejaVu Sans"/>
                <a:ea typeface="DejaVu Sans"/>
                <a:cs typeface="DejaVu Sans"/>
              </a:defRPr>
            </a:pPr>
            <a:r>
              <a:rPr sz="2025" b="1" i="0">
                <a:solidFill>
                  <a:srgbClr val="0B335F"/>
                </a:solidFill>
                <a:latin typeface="DejaVu Sans"/>
                <a:ea typeface="DejaVu Sans"/>
                <a:cs typeface="DejaVu Sans"/>
              </a:rPr>
              <a:t>Connect privately</a:t>
            </a:r>
          </a:p>
        </p:txBody>
      </p:sp>
      <p:sp>
        <p:nvSpPr>
          <p:cNvPr id="6" name="Rectangle 5">
            <a:extLst>
              <a:ext uri="{FF2B5EF4-FFF2-40B4-BE49-F238E27FC236}">
                <a16:creationId xmlns:a16="http://schemas.microsoft.com/office/drawing/2014/main" id="{0320D0C1-1C8A-4625-871E-936EF697DEAE}"/>
              </a:ext>
            </a:extLst>
          </p:cNvPr>
          <p:cNvSpPr>
            <a:spLocks noGrp="1"/>
          </p:cNvSpPr>
          <p:nvPr/>
        </p:nvSpPr>
        <p:spPr>
          <a:xfrm>
            <a:off x="6191250" y="1428750"/>
            <a:ext cx="619125" cy="523875"/>
          </a:xfrm>
          <a:prstGeom prst="rect">
            <a:avLst/>
          </a:prstGeom>
          <a:noFill/>
          <a:ln w="0">
            <a:noFill/>
          </a:ln>
        </p:spPr>
        <p:txBody>
          <a:bodyPr anchor="ctr">
            <a:normAutofit fontScale="97579" lnSpcReduction="10000"/>
          </a:bodyPr>
          <a:lstStyle/>
          <a:p>
            <a:pPr algn="ctr">
              <a:defRPr sz="3150" b="1" i="0">
                <a:solidFill>
                  <a:srgbClr val="F2B128"/>
                </a:solidFill>
                <a:latin typeface="DejaVu Sans"/>
                <a:ea typeface="DejaVu Sans"/>
                <a:cs typeface="DejaVu Sans"/>
              </a:defRPr>
            </a:pPr>
            <a:r>
              <a:rPr sz="3150" b="1" i="0">
                <a:solidFill>
                  <a:srgbClr val="F2B128"/>
                </a:solidFill>
                <a:latin typeface="DejaVu Sans"/>
                <a:ea typeface="DejaVu Sans"/>
                <a:cs typeface="DejaVu Sans"/>
              </a:rPr>
              <a:t>A</a:t>
            </a:r>
          </a:p>
        </p:txBody>
      </p:sp>
      <p:sp>
        <p:nvSpPr>
          <p:cNvPr id="7" name="Rectangle 6">
            <a:extLst>
              <a:ext uri="{FF2B5EF4-FFF2-40B4-BE49-F238E27FC236}">
                <a16:creationId xmlns:a16="http://schemas.microsoft.com/office/drawing/2014/main" id="{71D3169C-3B0B-4C78-8E26-ECC5573647F5}"/>
              </a:ext>
            </a:extLst>
          </p:cNvPr>
          <p:cNvSpPr>
            <a:spLocks noGrp="1"/>
          </p:cNvSpPr>
          <p:nvPr/>
        </p:nvSpPr>
        <p:spPr>
          <a:xfrm>
            <a:off x="6953250" y="1428750"/>
            <a:ext cx="4286250" cy="523875"/>
          </a:xfrm>
          <a:prstGeom prst="rect">
            <a:avLst/>
          </a:prstGeom>
          <a:noFill/>
          <a:ln w="0">
            <a:noFill/>
          </a:ln>
        </p:spPr>
        <p:txBody>
          <a:bodyPr anchor="ctr">
            <a:normAutofit/>
          </a:bodyPr>
          <a:lstStyle/>
          <a:p>
            <a:pPr algn="l">
              <a:defRPr sz="2025" b="1" i="0">
                <a:solidFill>
                  <a:srgbClr val="0B335F"/>
                </a:solidFill>
                <a:latin typeface="DejaVu Sans"/>
                <a:ea typeface="DejaVu Sans"/>
                <a:cs typeface="DejaVu Sans"/>
              </a:defRPr>
            </a:pPr>
            <a:r>
              <a:rPr sz="2025" b="1" i="0">
                <a:solidFill>
                  <a:srgbClr val="0B335F"/>
                </a:solidFill>
                <a:latin typeface="DejaVu Sans"/>
                <a:ea typeface="DejaVu Sans"/>
                <a:cs typeface="DejaVu Sans"/>
              </a:rPr>
              <a:t>Ask, do not assume</a:t>
            </a:r>
          </a:p>
        </p:txBody>
      </p:sp>
      <p:sp>
        <p:nvSpPr>
          <p:cNvPr id="8" name="Rectangle 7">
            <a:extLst>
              <a:ext uri="{FF2B5EF4-FFF2-40B4-BE49-F238E27FC236}">
                <a16:creationId xmlns:a16="http://schemas.microsoft.com/office/drawing/2014/main" id="{15E8D295-599E-4923-8467-915C25831A8D}"/>
              </a:ext>
            </a:extLst>
          </p:cNvPr>
          <p:cNvSpPr>
            <a:spLocks noGrp="1"/>
          </p:cNvSpPr>
          <p:nvPr/>
        </p:nvSpPr>
        <p:spPr>
          <a:xfrm>
            <a:off x="952500" y="2238375"/>
            <a:ext cx="619125" cy="523875"/>
          </a:xfrm>
          <a:prstGeom prst="rect">
            <a:avLst/>
          </a:prstGeom>
          <a:noFill/>
          <a:ln w="0">
            <a:noFill/>
          </a:ln>
        </p:spPr>
        <p:txBody>
          <a:bodyPr anchor="ctr">
            <a:normAutofit fontScale="97579" lnSpcReduction="10000"/>
          </a:bodyPr>
          <a:lstStyle/>
          <a:p>
            <a:pPr algn="ctr">
              <a:defRPr sz="3150" b="1" i="0">
                <a:solidFill>
                  <a:srgbClr val="F2B128"/>
                </a:solidFill>
                <a:latin typeface="DejaVu Sans"/>
                <a:ea typeface="DejaVu Sans"/>
                <a:cs typeface="DejaVu Sans"/>
              </a:defRPr>
            </a:pPr>
            <a:r>
              <a:rPr sz="3150" b="1" i="0">
                <a:solidFill>
                  <a:srgbClr val="F2B128"/>
                </a:solidFill>
                <a:latin typeface="DejaVu Sans"/>
                <a:ea typeface="DejaVu Sans"/>
                <a:cs typeface="DejaVu Sans"/>
              </a:rPr>
              <a:t>R</a:t>
            </a:r>
          </a:p>
        </p:txBody>
      </p:sp>
      <p:sp>
        <p:nvSpPr>
          <p:cNvPr id="9" name="Rectangle 8">
            <a:extLst>
              <a:ext uri="{FF2B5EF4-FFF2-40B4-BE49-F238E27FC236}">
                <a16:creationId xmlns:a16="http://schemas.microsoft.com/office/drawing/2014/main" id="{7BB6B8D5-A115-4014-9D2B-2A87B72BF937}"/>
              </a:ext>
            </a:extLst>
          </p:cNvPr>
          <p:cNvSpPr>
            <a:spLocks noGrp="1"/>
          </p:cNvSpPr>
          <p:nvPr/>
        </p:nvSpPr>
        <p:spPr>
          <a:xfrm>
            <a:off x="1714500" y="2238375"/>
            <a:ext cx="4095750" cy="666750"/>
          </a:xfrm>
          <a:prstGeom prst="rect">
            <a:avLst/>
          </a:prstGeom>
          <a:noFill/>
          <a:ln w="0">
            <a:noFill/>
          </a:ln>
        </p:spPr>
        <p:txBody>
          <a:bodyPr anchor="ctr">
            <a:normAutofit/>
          </a:bodyPr>
          <a:lstStyle/>
          <a:p>
            <a:pPr algn="l">
              <a:defRPr sz="1875" b="1" i="0">
                <a:solidFill>
                  <a:srgbClr val="0B335F"/>
                </a:solidFill>
                <a:latin typeface="DejaVu Sans"/>
                <a:ea typeface="DejaVu Sans"/>
                <a:cs typeface="DejaVu Sans"/>
              </a:defRPr>
            </a:pPr>
            <a:r>
              <a:rPr sz="1875" b="1" i="0">
                <a:solidFill>
                  <a:srgbClr val="0B335F"/>
                </a:solidFill>
                <a:latin typeface="DejaVu Sans"/>
                <a:ea typeface="DejaVu Sans"/>
                <a:cs typeface="DejaVu Sans"/>
              </a:rPr>
              <a:t>Respect the person and family</a:t>
            </a:r>
          </a:p>
        </p:txBody>
      </p:sp>
      <p:sp>
        <p:nvSpPr>
          <p:cNvPr id="10" name="Rectangle 9">
            <a:extLst>
              <a:ext uri="{FF2B5EF4-FFF2-40B4-BE49-F238E27FC236}">
                <a16:creationId xmlns:a16="http://schemas.microsoft.com/office/drawing/2014/main" id="{13B5F201-D6B9-4EDB-8EF9-B6998F26766F}"/>
              </a:ext>
            </a:extLst>
          </p:cNvPr>
          <p:cNvSpPr>
            <a:spLocks noGrp="1"/>
          </p:cNvSpPr>
          <p:nvPr/>
        </p:nvSpPr>
        <p:spPr>
          <a:xfrm>
            <a:off x="6191250" y="2238375"/>
            <a:ext cx="619125" cy="523875"/>
          </a:xfrm>
          <a:prstGeom prst="rect">
            <a:avLst/>
          </a:prstGeom>
          <a:noFill/>
          <a:ln w="0">
            <a:noFill/>
          </a:ln>
        </p:spPr>
        <p:txBody>
          <a:bodyPr anchor="ctr">
            <a:normAutofit fontScale="97579" lnSpcReduction="10000"/>
          </a:bodyPr>
          <a:lstStyle/>
          <a:p>
            <a:pPr algn="ctr">
              <a:defRPr sz="3150" b="1" i="0">
                <a:solidFill>
                  <a:srgbClr val="F2B128"/>
                </a:solidFill>
                <a:latin typeface="DejaVu Sans"/>
                <a:ea typeface="DejaVu Sans"/>
                <a:cs typeface="DejaVu Sans"/>
              </a:defRPr>
            </a:pPr>
            <a:r>
              <a:rPr sz="3150" b="1" i="0">
                <a:solidFill>
                  <a:srgbClr val="F2B128"/>
                </a:solidFill>
                <a:latin typeface="DejaVu Sans"/>
                <a:ea typeface="DejaVu Sans"/>
                <a:cs typeface="DejaVu Sans"/>
              </a:rPr>
              <a:t>E</a:t>
            </a:r>
          </a:p>
        </p:txBody>
      </p:sp>
      <p:sp>
        <p:nvSpPr>
          <p:cNvPr id="11" name="Rectangle 10">
            <a:extLst>
              <a:ext uri="{FF2B5EF4-FFF2-40B4-BE49-F238E27FC236}">
                <a16:creationId xmlns:a16="http://schemas.microsoft.com/office/drawing/2014/main" id="{10BFAB98-228A-4233-B3F1-945DE26AE918}"/>
              </a:ext>
            </a:extLst>
          </p:cNvPr>
          <p:cNvSpPr>
            <a:spLocks noGrp="1"/>
          </p:cNvSpPr>
          <p:nvPr/>
        </p:nvSpPr>
        <p:spPr>
          <a:xfrm>
            <a:off x="6953250" y="2238375"/>
            <a:ext cx="4286250" cy="666750"/>
          </a:xfrm>
          <a:prstGeom prst="rect">
            <a:avLst/>
          </a:prstGeom>
          <a:noFill/>
          <a:ln w="0">
            <a:noFill/>
          </a:ln>
        </p:spPr>
        <p:txBody>
          <a:bodyPr anchor="ctr">
            <a:normAutofit/>
          </a:bodyPr>
          <a:lstStyle/>
          <a:p>
            <a:pPr algn="l">
              <a:defRPr sz="1875" b="1" i="0">
                <a:solidFill>
                  <a:srgbClr val="0B335F"/>
                </a:solidFill>
                <a:latin typeface="DejaVu Sans"/>
                <a:ea typeface="DejaVu Sans"/>
                <a:cs typeface="DejaVu Sans"/>
              </a:defRPr>
            </a:pPr>
            <a:r>
              <a:rPr sz="1875" b="1" i="0">
                <a:solidFill>
                  <a:srgbClr val="0B335F"/>
                </a:solidFill>
                <a:latin typeface="DejaVu Sans"/>
                <a:ea typeface="DejaVu Sans"/>
                <a:cs typeface="DejaVu Sans"/>
              </a:rPr>
              <a:t>Engage with practical support</a:t>
            </a:r>
          </a:p>
        </p:txBody>
      </p:sp>
      <p:sp>
        <p:nvSpPr>
          <p:cNvPr id="12" name="Rectangle 11">
            <a:extLst>
              <a:ext uri="{FF2B5EF4-FFF2-40B4-BE49-F238E27FC236}">
                <a16:creationId xmlns:a16="http://schemas.microsoft.com/office/drawing/2014/main" id="{04ED78A2-F9E8-4A78-ACC4-CCCF043C6A2D}"/>
              </a:ext>
            </a:extLst>
          </p:cNvPr>
          <p:cNvSpPr>
            <a:spLocks noGrp="1"/>
          </p:cNvSpPr>
          <p:nvPr/>
        </p:nvSpPr>
        <p:spPr>
          <a:xfrm>
            <a:off x="1143000" y="3524250"/>
            <a:ext cx="76200" cy="1666875"/>
          </a:xfrm>
          <a:prstGeom prst="rect">
            <a:avLst/>
          </a:prstGeom>
          <a:solidFill>
            <a:srgbClr val="F2B128"/>
          </a:solidFill>
          <a:ln w="0">
            <a:noFill/>
          </a:ln>
        </p:spPr>
      </p:sp>
      <p:sp>
        <p:nvSpPr>
          <p:cNvPr id="13" name="Rectangle 12">
            <a:extLst>
              <a:ext uri="{FF2B5EF4-FFF2-40B4-BE49-F238E27FC236}">
                <a16:creationId xmlns:a16="http://schemas.microsoft.com/office/drawing/2014/main" id="{0F9DD8A5-04C2-414B-84B6-C85411465BFE}"/>
              </a:ext>
            </a:extLst>
          </p:cNvPr>
          <p:cNvSpPr>
            <a:spLocks noGrp="1"/>
          </p:cNvSpPr>
          <p:nvPr/>
        </p:nvSpPr>
        <p:spPr>
          <a:xfrm>
            <a:off x="1409700" y="3486150"/>
            <a:ext cx="9639300" cy="1743075"/>
          </a:xfrm>
          <a:prstGeom prst="rect">
            <a:avLst/>
          </a:prstGeom>
          <a:noFill/>
          <a:ln w="0">
            <a:noFill/>
          </a:ln>
        </p:spPr>
        <p:txBody>
          <a:bodyPr anchor="ctr">
            <a:normAutofit/>
          </a:bodyPr>
          <a:lstStyle/>
          <a:p>
            <a:pPr algn="ctr">
              <a:defRPr sz="1875" b="1" i="1">
                <a:solidFill>
                  <a:srgbClr val="0B335F"/>
                </a:solidFill>
                <a:latin typeface="DejaVu Sans"/>
                <a:ea typeface="DejaVu Sans"/>
                <a:cs typeface="DejaVu Sans"/>
              </a:defRPr>
            </a:pPr>
            <a:r>
              <a:rPr sz="1875" b="1" i="1">
                <a:solidFill>
                  <a:srgbClr val="0B335F"/>
                </a:solidFill>
                <a:latin typeface="DejaVu Sans"/>
                <a:ea typeface="DejaVu Sans"/>
                <a:cs typeface="DejaVu Sans"/>
              </a:rPr>
              <a:t>We will notice, listen, ask, respect, and respond. We will support older adults without taking over, work alongside loving families, protect dignity and safety, and offer only the help we can provide responsibly and consistently.</a:t>
            </a:r>
          </a:p>
        </p:txBody>
      </p:sp>
    </p:spTree>
    <p:extLst>
      <p:ext uri="{BB962C8B-B14F-4D97-AF65-F5344CB8AC3E}">
        <p14:creationId xmlns:p14="http://schemas.microsoft.com/office/powerpoint/2010/main" val="1737522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B335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B256BF-A205-4973-8F36-D450D491E35B}"/>
              </a:ext>
            </a:extLst>
          </p:cNvPr>
          <p:cNvSpPr>
            <a:spLocks noGrp="1"/>
          </p:cNvSpPr>
          <p:nvPr/>
        </p:nvSpPr>
        <p:spPr>
          <a:xfrm>
            <a:off x="666750" y="285750"/>
            <a:ext cx="857250" cy="76200"/>
          </a:xfrm>
          <a:prstGeom prst="rect">
            <a:avLst/>
          </a:prstGeom>
          <a:solidFill>
            <a:srgbClr val="F2B128"/>
          </a:solidFill>
          <a:ln w="0">
            <a:noFill/>
          </a:ln>
        </p:spPr>
      </p:sp>
      <p:sp>
        <p:nvSpPr>
          <p:cNvPr id="2" name="Rectangle 1">
            <a:extLst>
              <a:ext uri="{FF2B5EF4-FFF2-40B4-BE49-F238E27FC236}">
                <a16:creationId xmlns:a16="http://schemas.microsoft.com/office/drawing/2014/main" id="{72A0F61B-65BA-4547-BD6C-AFC05254EF29}"/>
              </a:ext>
            </a:extLst>
          </p:cNvPr>
          <p:cNvSpPr>
            <a:spLocks noGrp="1"/>
          </p:cNvSpPr>
          <p:nvPr/>
        </p:nvSpPr>
        <p:spPr>
          <a:xfrm>
            <a:off x="666750" y="476250"/>
            <a:ext cx="8858250" cy="723900"/>
          </a:xfrm>
          <a:prstGeom prst="rect">
            <a:avLst/>
          </a:prstGeom>
          <a:noFill/>
          <a:ln w="0">
            <a:noFill/>
          </a:ln>
        </p:spPr>
        <p:txBody>
          <a:bodyPr anchor="t">
            <a:normAutofit/>
          </a:bodyPr>
          <a:lstStyle/>
          <a:p>
            <a:pPr algn="l">
              <a:defRPr sz="3150" b="1" i="0">
                <a:solidFill>
                  <a:srgbClr val="FFFFFF"/>
                </a:solidFill>
                <a:latin typeface="DejaVu Sans"/>
                <a:ea typeface="DejaVu Sans"/>
                <a:cs typeface="DejaVu Sans"/>
              </a:defRPr>
            </a:pPr>
            <a:r>
              <a:rPr sz="3150" b="1" i="0">
                <a:solidFill>
                  <a:srgbClr val="FFFFFF"/>
                </a:solidFill>
                <a:latin typeface="DejaVu Sans"/>
                <a:ea typeface="DejaVu Sans"/>
                <a:cs typeface="DejaVu Sans"/>
              </a:rPr>
              <a:t>Faithful presence</a:t>
            </a:r>
          </a:p>
        </p:txBody>
      </p:sp>
      <p:sp>
        <p:nvSpPr>
          <p:cNvPr id="3" name="Rectangle 2">
            <a:extLst>
              <a:ext uri="{FF2B5EF4-FFF2-40B4-BE49-F238E27FC236}">
                <a16:creationId xmlns:a16="http://schemas.microsoft.com/office/drawing/2014/main" id="{C25C922A-0812-4332-A7F2-4F10E32B2369}"/>
              </a:ext>
            </a:extLst>
          </p:cNvPr>
          <p:cNvSpPr>
            <a:spLocks noGrp="1"/>
          </p:cNvSpPr>
          <p:nvPr/>
        </p:nvSpPr>
        <p:spPr>
          <a:xfrm>
            <a:off x="10001250" y="228600"/>
            <a:ext cx="1809750" cy="647700"/>
          </a:xfrm>
          <a:prstGeom prst="rect">
            <a:avLst/>
          </a:prstGeom>
          <a:solidFill>
            <a:srgbClr val="FFFFFF"/>
          </a:solidFill>
          <a:ln w="0">
            <a:noFill/>
          </a:ln>
        </p:spPr>
      </p:sp>
      <p:pic>
        <p:nvPicPr>
          <p:cNvPr id="13" name="Picture 12"/>
          <p:cNvPicPr>
            <a:picLocks noChangeAspect="1"/>
          </p:cNvPicPr>
          <p:nvPr/>
        </p:nvPicPr>
        <p:blipFill>
          <a:blip r:embed="rId3"/>
          <a:stretch/>
        </p:blipFill>
        <p:spPr>
          <a:xfrm>
            <a:off x="10096500" y="288083"/>
            <a:ext cx="1619250" cy="528735"/>
          </a:xfrm>
          <a:prstGeom prst="rect">
            <a:avLst/>
          </a:prstGeom>
        </p:spPr>
      </p:pic>
      <p:sp>
        <p:nvSpPr>
          <p:cNvPr id="5" name="Rectangle 4">
            <a:extLst>
              <a:ext uri="{FF2B5EF4-FFF2-40B4-BE49-F238E27FC236}">
                <a16:creationId xmlns:a16="http://schemas.microsoft.com/office/drawing/2014/main" id="{4B015AED-B9DA-4C80-8ABA-601DDB3856D0}"/>
              </a:ext>
            </a:extLst>
          </p:cNvPr>
          <p:cNvSpPr>
            <a:spLocks noGrp="1"/>
          </p:cNvSpPr>
          <p:nvPr/>
        </p:nvSpPr>
        <p:spPr>
          <a:xfrm>
            <a:off x="1285875" y="1476375"/>
            <a:ext cx="76200" cy="1047750"/>
          </a:xfrm>
          <a:prstGeom prst="rect">
            <a:avLst/>
          </a:prstGeom>
          <a:solidFill>
            <a:srgbClr val="F2B128"/>
          </a:solidFill>
          <a:ln w="0">
            <a:noFill/>
          </a:ln>
        </p:spPr>
      </p:sp>
      <p:sp>
        <p:nvSpPr>
          <p:cNvPr id="6" name="Rectangle 5">
            <a:extLst>
              <a:ext uri="{FF2B5EF4-FFF2-40B4-BE49-F238E27FC236}">
                <a16:creationId xmlns:a16="http://schemas.microsoft.com/office/drawing/2014/main" id="{2E91298F-5F9D-47E9-BE63-37368C74095C}"/>
              </a:ext>
            </a:extLst>
          </p:cNvPr>
          <p:cNvSpPr>
            <a:spLocks noGrp="1"/>
          </p:cNvSpPr>
          <p:nvPr/>
        </p:nvSpPr>
        <p:spPr>
          <a:xfrm>
            <a:off x="1552575" y="1438275"/>
            <a:ext cx="9353550" cy="1123950"/>
          </a:xfrm>
          <a:prstGeom prst="rect">
            <a:avLst/>
          </a:prstGeom>
          <a:noFill/>
          <a:ln w="0">
            <a:noFill/>
          </a:ln>
        </p:spPr>
        <p:txBody>
          <a:bodyPr anchor="ctr">
            <a:normAutofit/>
          </a:bodyPr>
          <a:lstStyle/>
          <a:p>
            <a:pPr algn="ctr">
              <a:defRPr sz="2550" b="1" i="1">
                <a:solidFill>
                  <a:srgbClr val="FFFFFF"/>
                </a:solidFill>
                <a:latin typeface="DejaVu Sans"/>
                <a:ea typeface="DejaVu Sans"/>
                <a:cs typeface="DejaVu Sans"/>
              </a:defRPr>
            </a:pPr>
            <a:r>
              <a:rPr sz="2550" b="1" i="1">
                <a:solidFill>
                  <a:srgbClr val="FFFFFF"/>
                </a:solidFill>
                <a:latin typeface="DejaVu Sans"/>
                <a:ea typeface="DejaVu Sans"/>
                <a:cs typeface="DejaVu Sans"/>
              </a:rPr>
              <a:t>Be devoted to one another in love. Honor one another above yourselves.</a:t>
            </a:r>
          </a:p>
        </p:txBody>
      </p:sp>
      <p:sp>
        <p:nvSpPr>
          <p:cNvPr id="7" name="Rectangle 6">
            <a:extLst>
              <a:ext uri="{FF2B5EF4-FFF2-40B4-BE49-F238E27FC236}">
                <a16:creationId xmlns:a16="http://schemas.microsoft.com/office/drawing/2014/main" id="{4686C464-9573-46C5-85B4-6126CE19F5E7}"/>
              </a:ext>
            </a:extLst>
          </p:cNvPr>
          <p:cNvSpPr>
            <a:spLocks noGrp="1"/>
          </p:cNvSpPr>
          <p:nvPr/>
        </p:nvSpPr>
        <p:spPr>
          <a:xfrm>
            <a:off x="4429125" y="2619375"/>
            <a:ext cx="3333750" cy="428625"/>
          </a:xfrm>
          <a:prstGeom prst="rect">
            <a:avLst/>
          </a:prstGeom>
          <a:noFill/>
          <a:ln w="0">
            <a:noFill/>
          </a:ln>
        </p:spPr>
        <p:txBody>
          <a:bodyPr anchor="ctr">
            <a:normAutofit/>
          </a:bodyPr>
          <a:lstStyle/>
          <a:p>
            <a:pPr algn="ctr">
              <a:defRPr sz="1650" b="1" i="0">
                <a:solidFill>
                  <a:srgbClr val="F2B128"/>
                </a:solidFill>
                <a:latin typeface="DejaVu Sans"/>
                <a:ea typeface="DejaVu Sans"/>
                <a:cs typeface="DejaVu Sans"/>
              </a:defRPr>
            </a:pPr>
            <a:r>
              <a:rPr sz="1650" b="1" i="0">
                <a:solidFill>
                  <a:srgbClr val="F2B128"/>
                </a:solidFill>
                <a:latin typeface="DejaVu Sans"/>
                <a:ea typeface="DejaVu Sans"/>
                <a:cs typeface="DejaVu Sans"/>
              </a:rPr>
              <a:t>Romans 12:10</a:t>
            </a:r>
          </a:p>
        </p:txBody>
      </p:sp>
      <p:sp>
        <p:nvSpPr>
          <p:cNvPr id="8" name="Rectangle 7">
            <a:extLst>
              <a:ext uri="{FF2B5EF4-FFF2-40B4-BE49-F238E27FC236}">
                <a16:creationId xmlns:a16="http://schemas.microsoft.com/office/drawing/2014/main" id="{F6617237-A13F-4F82-856B-D0BDA15C2836}"/>
              </a:ext>
            </a:extLst>
          </p:cNvPr>
          <p:cNvSpPr>
            <a:spLocks noGrp="1"/>
          </p:cNvSpPr>
          <p:nvPr/>
        </p:nvSpPr>
        <p:spPr>
          <a:xfrm>
            <a:off x="1666875" y="3667125"/>
            <a:ext cx="8858250" cy="1143000"/>
          </a:xfrm>
          <a:prstGeom prst="rect">
            <a:avLst/>
          </a:prstGeom>
          <a:noFill/>
          <a:ln w="0">
            <a:noFill/>
          </a:ln>
        </p:spPr>
        <p:txBody>
          <a:bodyPr anchor="ctr">
            <a:normAutofit fontScale="95128"/>
          </a:bodyPr>
          <a:lstStyle/>
          <a:p>
            <a:pPr algn="ctr">
              <a:defRPr sz="2550" b="1" i="0">
                <a:solidFill>
                  <a:srgbClr val="FFFFFF"/>
                </a:solidFill>
                <a:latin typeface="DejaVu Sans"/>
                <a:ea typeface="DejaVu Sans"/>
                <a:cs typeface="DejaVu Sans"/>
              </a:defRPr>
            </a:pPr>
            <a:r>
              <a:rPr sz="2550" b="1" i="0">
                <a:solidFill>
                  <a:srgbClr val="FFFFFF"/>
                </a:solidFill>
                <a:latin typeface="DejaVu Sans"/>
                <a:ea typeface="DejaVu Sans"/>
                <a:cs typeface="DejaVu Sans"/>
              </a:rPr>
              <a:t>The church does not need to take over someone's care to remain faithfully present in their life.</a:t>
            </a:r>
          </a:p>
        </p:txBody>
      </p:sp>
      <p:sp>
        <p:nvSpPr>
          <p:cNvPr id="9" name="Rectangle 8">
            <a:extLst>
              <a:ext uri="{FF2B5EF4-FFF2-40B4-BE49-F238E27FC236}">
                <a16:creationId xmlns:a16="http://schemas.microsoft.com/office/drawing/2014/main" id="{1F9D3646-C2AF-4C76-837F-3A72EE69F01A}"/>
              </a:ext>
            </a:extLst>
          </p:cNvPr>
          <p:cNvSpPr>
            <a:spLocks noGrp="1"/>
          </p:cNvSpPr>
          <p:nvPr/>
        </p:nvSpPr>
        <p:spPr>
          <a:xfrm>
            <a:off x="2000250" y="5286375"/>
            <a:ext cx="8191500" cy="619125"/>
          </a:xfrm>
          <a:prstGeom prst="rect">
            <a:avLst/>
          </a:prstGeom>
          <a:noFill/>
          <a:ln w="0">
            <a:noFill/>
          </a:ln>
        </p:spPr>
        <p:txBody>
          <a:bodyPr anchor="ctr">
            <a:normAutofit/>
          </a:bodyPr>
          <a:lstStyle/>
          <a:p>
            <a:pPr algn="ctr">
              <a:defRPr sz="1725" b="0" i="0">
                <a:solidFill>
                  <a:srgbClr val="F2B128"/>
                </a:solidFill>
                <a:latin typeface="DejaVu Sans"/>
                <a:ea typeface="DejaVu Sans"/>
                <a:cs typeface="DejaVu Sans"/>
              </a:defRPr>
            </a:pPr>
            <a:r>
              <a:rPr sz="1725" b="0" i="0">
                <a:solidFill>
                  <a:srgbClr val="F2B128"/>
                </a:solidFill>
                <a:latin typeface="DejaVu Sans"/>
                <a:ea typeface="DejaVu Sans"/>
                <a:cs typeface="DejaVu Sans"/>
              </a:rPr>
              <a:t>May older adults and caregivers remain seen, heard, encouraged, included, and connected.</a:t>
            </a:r>
          </a:p>
        </p:txBody>
      </p:sp>
    </p:spTree>
    <p:extLst>
      <p:ext uri="{BB962C8B-B14F-4D97-AF65-F5344CB8AC3E}">
        <p14:creationId xmlns:p14="http://schemas.microsoft.com/office/powerpoint/2010/main" val="170091472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3286</Words>
  <Application>Microsoft Office PowerPoint</Application>
  <DocSecurity>0</DocSecurity>
  <PresentationFormat>Widescreen</PresentationFormat>
  <Paragraphs>344</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Jeremy Miller</cp:lastModifiedBy>
  <cp:revision>1</cp:revision>
  <dcterms:created xsi:type="dcterms:W3CDTF">2026-09-20T09:06:27Z</dcterms:created>
  <dcterms:modified xsi:type="dcterms:W3CDTF">2026-09-20T09:28:46Z</dcterms:modified>
</cp:coreProperties>
</file>