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7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6" y="96"/>
      </p:cViewPr>
      <p:guideLst/>
    </p:cSldViewPr>
  </p:slideViewPr>
  <p:notesTextViewPr>
    <p:cViewPr>
      <p:scale>
        <a:sx n="1" d="1"/>
        <a:sy n="1" d="1"/>
      </p:scale>
      <p:origin x="0" y="-7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Miller" userId="b95ed6b783c86568" providerId="LiveId" clId="{5B24A521-9E7E-4323-84B6-535FA00207F0}"/>
    <pc:docChg chg="custSel addSld delSld modSld">
      <pc:chgData name="Jeremy Miller" userId="b95ed6b783c86568" providerId="LiveId" clId="{5B24A521-9E7E-4323-84B6-535FA00207F0}" dt="2026-09-20T09:56:11.855" v="10" actId="27636"/>
      <pc:docMkLst>
        <pc:docMk/>
      </pc:docMkLst>
      <pc:sldChg chg="del">
        <pc:chgData name="Jeremy Miller" userId="b95ed6b783c86568" providerId="LiveId" clId="{5B24A521-9E7E-4323-84B6-535FA00207F0}" dt="2026-09-20T09:50:40.375" v="2" actId="47"/>
        <pc:sldMkLst>
          <pc:docMk/>
          <pc:sldMk cId="531030493" sldId="256"/>
        </pc:sldMkLst>
      </pc:sldChg>
      <pc:sldChg chg="modSp mod">
        <pc:chgData name="Jeremy Miller" userId="b95ed6b783c86568" providerId="LiveId" clId="{5B24A521-9E7E-4323-84B6-535FA00207F0}" dt="2026-09-20T09:56:11.519" v="3" actId="27636"/>
        <pc:sldMkLst>
          <pc:docMk/>
          <pc:sldMk cId="1823414208" sldId="258"/>
        </pc:sldMkLst>
        <pc:spChg chg="mod">
          <ac:chgData name="Jeremy Miller" userId="b95ed6b783c86568" providerId="LiveId" clId="{5B24A521-9E7E-4323-84B6-535FA00207F0}" dt="2026-09-20T09:56:11.519" v="3" actId="27636"/>
          <ac:spMkLst>
            <pc:docMk/>
            <pc:sldMk cId="1823414208" sldId="258"/>
            <ac:spMk id="4" creationId="{EC4276EF-965D-4E70-8CBA-D3CB435B0DAD}"/>
          </ac:spMkLst>
        </pc:spChg>
      </pc:sldChg>
      <pc:sldChg chg="modSp mod">
        <pc:chgData name="Jeremy Miller" userId="b95ed6b783c86568" providerId="LiveId" clId="{5B24A521-9E7E-4323-84B6-535FA00207F0}" dt="2026-09-20T09:56:11.606" v="4" actId="27636"/>
        <pc:sldMkLst>
          <pc:docMk/>
          <pc:sldMk cId="1193918321" sldId="259"/>
        </pc:sldMkLst>
        <pc:spChg chg="mod">
          <ac:chgData name="Jeremy Miller" userId="b95ed6b783c86568" providerId="LiveId" clId="{5B24A521-9E7E-4323-84B6-535FA00207F0}" dt="2026-09-20T09:56:11.606" v="4" actId="27636"/>
          <ac:spMkLst>
            <pc:docMk/>
            <pc:sldMk cId="1193918321" sldId="259"/>
            <ac:spMk id="4" creationId="{63EB9DC7-98A8-4260-BD61-27057147EC2F}"/>
          </ac:spMkLst>
        </pc:spChg>
      </pc:sldChg>
      <pc:sldChg chg="modSp mod">
        <pc:chgData name="Jeremy Miller" userId="b95ed6b783c86568" providerId="LiveId" clId="{5B24A521-9E7E-4323-84B6-535FA00207F0}" dt="2026-09-20T09:56:11.691" v="6" actId="27636"/>
        <pc:sldMkLst>
          <pc:docMk/>
          <pc:sldMk cId="446947765" sldId="264"/>
        </pc:sldMkLst>
        <pc:spChg chg="mod">
          <ac:chgData name="Jeremy Miller" userId="b95ed6b783c86568" providerId="LiveId" clId="{5B24A521-9E7E-4323-84B6-535FA00207F0}" dt="2026-09-20T09:56:11.686" v="5" actId="27636"/>
          <ac:spMkLst>
            <pc:docMk/>
            <pc:sldMk cId="446947765" sldId="264"/>
            <ac:spMk id="14" creationId="{F4A5C9F1-ED2E-4E1A-A3FD-69F44BBE371E}"/>
          </ac:spMkLst>
        </pc:spChg>
        <pc:spChg chg="mod">
          <ac:chgData name="Jeremy Miller" userId="b95ed6b783c86568" providerId="LiveId" clId="{5B24A521-9E7E-4323-84B6-535FA00207F0}" dt="2026-09-20T09:56:11.691" v="6" actId="27636"/>
          <ac:spMkLst>
            <pc:docMk/>
            <pc:sldMk cId="446947765" sldId="264"/>
            <ac:spMk id="16" creationId="{617054CD-DFD0-424E-A854-37F9CA3FB8B1}"/>
          </ac:spMkLst>
        </pc:spChg>
      </pc:sldChg>
      <pc:sldChg chg="modSp mod">
        <pc:chgData name="Jeremy Miller" userId="b95ed6b783c86568" providerId="LiveId" clId="{5B24A521-9E7E-4323-84B6-535FA00207F0}" dt="2026-09-20T09:56:11.741" v="9" actId="27636"/>
        <pc:sldMkLst>
          <pc:docMk/>
          <pc:sldMk cId="1765737027" sldId="265"/>
        </pc:sldMkLst>
        <pc:spChg chg="mod">
          <ac:chgData name="Jeremy Miller" userId="b95ed6b783c86568" providerId="LiveId" clId="{5B24A521-9E7E-4323-84B6-535FA00207F0}" dt="2026-09-20T09:56:11.741" v="9" actId="27636"/>
          <ac:spMkLst>
            <pc:docMk/>
            <pc:sldMk cId="1765737027" sldId="265"/>
            <ac:spMk id="2" creationId="{F7EFC763-171C-4D26-926D-18ECCFD0C17C}"/>
          </ac:spMkLst>
        </pc:spChg>
        <pc:spChg chg="mod">
          <ac:chgData name="Jeremy Miller" userId="b95ed6b783c86568" providerId="LiveId" clId="{5B24A521-9E7E-4323-84B6-535FA00207F0}" dt="2026-09-20T09:56:11.730" v="7" actId="27636"/>
          <ac:spMkLst>
            <pc:docMk/>
            <pc:sldMk cId="1765737027" sldId="265"/>
            <ac:spMk id="7" creationId="{5F2D13A4-CB9B-4339-B99E-9A7985B50F4F}"/>
          </ac:spMkLst>
        </pc:spChg>
        <pc:spChg chg="mod">
          <ac:chgData name="Jeremy Miller" userId="b95ed6b783c86568" providerId="LiveId" clId="{5B24A521-9E7E-4323-84B6-535FA00207F0}" dt="2026-09-20T09:56:11.736" v="8" actId="27636"/>
          <ac:spMkLst>
            <pc:docMk/>
            <pc:sldMk cId="1765737027" sldId="265"/>
            <ac:spMk id="8" creationId="{679A9099-41B9-41DF-BB35-ED9079D03461}"/>
          </ac:spMkLst>
        </pc:spChg>
      </pc:sldChg>
      <pc:sldChg chg="modSp mod">
        <pc:chgData name="Jeremy Miller" userId="b95ed6b783c86568" providerId="LiveId" clId="{5B24A521-9E7E-4323-84B6-535FA00207F0}" dt="2026-09-20T09:56:11.855" v="10" actId="27636"/>
        <pc:sldMkLst>
          <pc:docMk/>
          <pc:sldMk cId="27029145" sldId="270"/>
        </pc:sldMkLst>
        <pc:spChg chg="mod">
          <ac:chgData name="Jeremy Miller" userId="b95ed6b783c86568" providerId="LiveId" clId="{5B24A521-9E7E-4323-84B6-535FA00207F0}" dt="2026-09-20T09:56:11.855" v="10" actId="27636"/>
          <ac:spMkLst>
            <pc:docMk/>
            <pc:sldMk cId="27029145" sldId="270"/>
            <ac:spMk id="5" creationId="{A183B02A-C693-4FF2-A19B-520EE144466B}"/>
          </ac:spMkLst>
        </pc:spChg>
      </pc:sldChg>
      <pc:sldChg chg="addSp modSp new mod">
        <pc:chgData name="Jeremy Miller" userId="b95ed6b783c86568" providerId="LiveId" clId="{5B24A521-9E7E-4323-84B6-535FA00207F0}" dt="2026-09-20T09:50:16.760" v="1" actId="931"/>
        <pc:sldMkLst>
          <pc:docMk/>
          <pc:sldMk cId="478528230" sldId="271"/>
        </pc:sldMkLst>
        <pc:picChg chg="add mod">
          <ac:chgData name="Jeremy Miller" userId="b95ed6b783c86568" providerId="LiveId" clId="{5B24A521-9E7E-4323-84B6-535FA00207F0}" dt="2026-09-20T09:50:16.760" v="1" actId="931"/>
          <ac:picMkLst>
            <pc:docMk/>
            <pc:sldMk cId="478528230" sldId="271"/>
            <ac:picMk id="3" creationId="{1E776E1E-5CCE-FC25-975D-1AB6F1B9420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workshop will focus on three movements: recognizing people, building them up, and connecting their gifts with meaningful service. Invite two brief responses to the question at the bottom of the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Acknowledge the hope many churches have for families with children to join. Then bring attention to the congregation’s current reality. Current members carry gifts and needs at the same time. Mighty Caregivers helps the church see people who are already present rather than waiting for a different congregation to arrive.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Expand the congregation’s understanding of caregiving. Caregiving includes daily family care, but it also includes smaller acts of presence, help, encouragement, and connection. Ask participants to consider which of these forms of care they already provide.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Protect privacy during the conversation. Invite participants to name types of caregivers rather than specific people or private situations. Emphasize that a person can contribute without providing hands-on care.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edify as building up, strengthening, and encouraging. Connect the word with Ephesians 4:12. Explain that a caregiving ministry must care for the caregivers themselves, not only recruit them to complete tasks.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why open-ended offers can create another task for the caregiver. Encourage the congregation to make one clear, manageable offer and respect the person’s response.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people to think about their health, schedule, family responsibilities, and energy. Explain that limits support dependable ministry. A person can give care in one season and receive it in another.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wide range of gifts a Mighty Caregivers ministry can use. Encourage participants to consider both direct service and behind-the-scenes roles. Avoid asking people to disclose private experiences unless they choose to share.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Mighty Caregivers should connect and strengthen existing care rather than compete with current ministries. The church can begin with a light structure that gives people clarity and support.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five steps. Emphasize that the person receiving support participates in decisions. The process should remain easy to understand and should include follow-up with both the caregiver and the volunteer.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safeguards that help a ministry remain trustworthy. Mighty Caregivers can offer presence, spiritual care, practical support, and connection. It should not replace families or professional services. Follow church policy for privacy, safety, screening, transportation, and emergencies.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church does not need to duplicate professional services. Potential partners include other churches, aging and disability organizations, schools, healthcare providers, veterans’ groups, libraries, food programs, and mental health or recovery organizations.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group to choose a manageable action rather than design the entire future ministry. Examples include a listening session, gifts survey, planning team, resource guide, caregiver gathering, or partnership meeting. The group should identify an owner, backup, first step, and review date.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the congregation to read the commitment together. Close with prayer, thanking God for the caregivers already present and asking for wisdom to recognize gifts, serve within healthy limits, and carry Christ’s care into the community. Let participants know that follow-up guidance remains available through Mighty Caregivers Ministry.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776E1E-5CCE-FC25-975D-1AB6F1B94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78528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3F527D9-D116-45FC-8146-7551DA0E75C0}"/>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834B7A61-2871-4017-8CD3-538A8EA94DAC}"/>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The purpose of this workshop</a:t>
            </a:r>
          </a:p>
        </p:txBody>
      </p:sp>
      <p:pic>
        <p:nvPicPr>
          <p:cNvPr id="16" name="Picture 15"/>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0ED79414-A316-459F-83C7-574F46F26F3C}"/>
              </a:ext>
            </a:extLst>
          </p:cNvPr>
          <p:cNvSpPr>
            <a:spLocks noGrp="1"/>
          </p:cNvSpPr>
          <p:nvPr/>
        </p:nvSpPr>
        <p:spPr>
          <a:xfrm>
            <a:off x="762000" y="1809750"/>
            <a:ext cx="2952750" cy="666750"/>
          </a:xfrm>
          <a:prstGeom prst="rect">
            <a:avLst/>
          </a:prstGeom>
          <a:noFill/>
          <a:ln w="0">
            <a:noFill/>
          </a:ln>
        </p:spPr>
        <p:txBody>
          <a:bodyPr anchor="ctr">
            <a:normAutofit/>
          </a:bodyPr>
          <a:lstStyle/>
          <a:p>
            <a:pPr algn="ctr">
              <a:defRPr sz="3000" b="1">
                <a:solidFill>
                  <a:srgbClr val="0B335F"/>
                </a:solidFill>
                <a:latin typeface="DejaVu Sans"/>
                <a:ea typeface="DejaVu Sans"/>
                <a:cs typeface="DejaVu Sans"/>
              </a:defRPr>
            </a:pPr>
            <a:r>
              <a:rPr sz="3000" b="1">
                <a:solidFill>
                  <a:srgbClr val="0B335F"/>
                </a:solidFill>
                <a:latin typeface="DejaVu Sans"/>
                <a:ea typeface="DejaVu Sans"/>
                <a:cs typeface="DejaVu Sans"/>
              </a:rPr>
              <a:t>Recognize</a:t>
            </a:r>
          </a:p>
        </p:txBody>
      </p:sp>
      <p:sp>
        <p:nvSpPr>
          <p:cNvPr id="5" name="Rectangle 4">
            <a:extLst>
              <a:ext uri="{FF2B5EF4-FFF2-40B4-BE49-F238E27FC236}">
                <a16:creationId xmlns:a16="http://schemas.microsoft.com/office/drawing/2014/main" id="{95879522-6083-47A3-91F4-FFDBBD2C6816}"/>
              </a:ext>
            </a:extLst>
          </p:cNvPr>
          <p:cNvSpPr>
            <a:spLocks noGrp="1"/>
          </p:cNvSpPr>
          <p:nvPr/>
        </p:nvSpPr>
        <p:spPr>
          <a:xfrm>
            <a:off x="762000" y="2476500"/>
            <a:ext cx="2952750" cy="552450"/>
          </a:xfrm>
          <a:prstGeom prst="rect">
            <a:avLst/>
          </a:prstGeom>
          <a:noFill/>
          <a:ln w="0">
            <a:noFill/>
          </a:ln>
        </p:spPr>
        <p:txBody>
          <a:bodyPr anchor="ctr">
            <a:normAutofit fontScale="94293"/>
          </a:bodyPr>
          <a:lstStyle/>
          <a:p>
            <a:pPr algn="ctr">
              <a:defRPr sz="1725" b="0">
                <a:solidFill>
                  <a:srgbClr val="526978"/>
                </a:solidFill>
                <a:latin typeface="DejaVu Sans"/>
                <a:ea typeface="DejaVu Sans"/>
                <a:cs typeface="DejaVu Sans"/>
              </a:defRPr>
            </a:pPr>
            <a:r>
              <a:rPr sz="1725" b="0">
                <a:solidFill>
                  <a:srgbClr val="526978"/>
                </a:solidFill>
                <a:latin typeface="DejaVu Sans"/>
                <a:ea typeface="DejaVu Sans"/>
                <a:cs typeface="DejaVu Sans"/>
              </a:rPr>
              <a:t>caregivers already present</a:t>
            </a:r>
          </a:p>
        </p:txBody>
      </p:sp>
      <p:sp>
        <p:nvSpPr>
          <p:cNvPr id="6" name="Rectangle 5">
            <a:extLst>
              <a:ext uri="{FF2B5EF4-FFF2-40B4-BE49-F238E27FC236}">
                <a16:creationId xmlns:a16="http://schemas.microsoft.com/office/drawing/2014/main" id="{06CB67CD-448F-43C1-A41B-FEEE109D709F}"/>
              </a:ext>
            </a:extLst>
          </p:cNvPr>
          <p:cNvSpPr>
            <a:spLocks noGrp="1"/>
          </p:cNvSpPr>
          <p:nvPr/>
        </p:nvSpPr>
        <p:spPr>
          <a:xfrm>
            <a:off x="4619625" y="1809750"/>
            <a:ext cx="2952750" cy="666750"/>
          </a:xfrm>
          <a:prstGeom prst="rect">
            <a:avLst/>
          </a:prstGeom>
          <a:noFill/>
          <a:ln w="0">
            <a:noFill/>
          </a:ln>
        </p:spPr>
        <p:txBody>
          <a:bodyPr anchor="ctr">
            <a:normAutofit/>
          </a:bodyPr>
          <a:lstStyle/>
          <a:p>
            <a:pPr algn="ctr">
              <a:defRPr sz="3000" b="1">
                <a:solidFill>
                  <a:srgbClr val="138997"/>
                </a:solidFill>
                <a:latin typeface="DejaVu Sans"/>
                <a:ea typeface="DejaVu Sans"/>
                <a:cs typeface="DejaVu Sans"/>
              </a:defRPr>
            </a:pPr>
            <a:r>
              <a:rPr sz="3000" b="1">
                <a:solidFill>
                  <a:srgbClr val="138997"/>
                </a:solidFill>
                <a:latin typeface="DejaVu Sans"/>
                <a:ea typeface="DejaVu Sans"/>
                <a:cs typeface="DejaVu Sans"/>
              </a:rPr>
              <a:t>Build up</a:t>
            </a:r>
          </a:p>
        </p:txBody>
      </p:sp>
      <p:sp>
        <p:nvSpPr>
          <p:cNvPr id="7" name="Rectangle 6">
            <a:extLst>
              <a:ext uri="{FF2B5EF4-FFF2-40B4-BE49-F238E27FC236}">
                <a16:creationId xmlns:a16="http://schemas.microsoft.com/office/drawing/2014/main" id="{CF630B8E-ADFE-479C-B1CC-82482E6F5693}"/>
              </a:ext>
            </a:extLst>
          </p:cNvPr>
          <p:cNvSpPr>
            <a:spLocks noGrp="1"/>
          </p:cNvSpPr>
          <p:nvPr/>
        </p:nvSpPr>
        <p:spPr>
          <a:xfrm>
            <a:off x="4619625" y="2476500"/>
            <a:ext cx="2952750" cy="552450"/>
          </a:xfrm>
          <a:prstGeom prst="rect">
            <a:avLst/>
          </a:prstGeom>
          <a:noFill/>
          <a:ln w="0">
            <a:noFill/>
          </a:ln>
        </p:spPr>
        <p:txBody>
          <a:bodyPr anchor="ctr">
            <a:normAutofit/>
          </a:bodyPr>
          <a:lstStyle/>
          <a:p>
            <a:pPr algn="ctr">
              <a:defRPr sz="1725" b="0">
                <a:solidFill>
                  <a:srgbClr val="526978"/>
                </a:solidFill>
                <a:latin typeface="DejaVu Sans"/>
                <a:ea typeface="DejaVu Sans"/>
                <a:cs typeface="DejaVu Sans"/>
              </a:defRPr>
            </a:pPr>
            <a:r>
              <a:rPr sz="1725" b="0">
                <a:solidFill>
                  <a:srgbClr val="526978"/>
                </a:solidFill>
                <a:latin typeface="DejaVu Sans"/>
                <a:ea typeface="DejaVu Sans"/>
                <a:cs typeface="DejaVu Sans"/>
              </a:rPr>
              <a:t>their gifts and capacity</a:t>
            </a:r>
          </a:p>
        </p:txBody>
      </p:sp>
      <p:sp>
        <p:nvSpPr>
          <p:cNvPr id="8" name="Rectangle 7">
            <a:extLst>
              <a:ext uri="{FF2B5EF4-FFF2-40B4-BE49-F238E27FC236}">
                <a16:creationId xmlns:a16="http://schemas.microsoft.com/office/drawing/2014/main" id="{91252B43-39CA-493B-A3EF-C78821BD815F}"/>
              </a:ext>
            </a:extLst>
          </p:cNvPr>
          <p:cNvSpPr>
            <a:spLocks noGrp="1"/>
          </p:cNvSpPr>
          <p:nvPr/>
        </p:nvSpPr>
        <p:spPr>
          <a:xfrm>
            <a:off x="8477250" y="1809750"/>
            <a:ext cx="2952750" cy="666750"/>
          </a:xfrm>
          <a:prstGeom prst="rect">
            <a:avLst/>
          </a:prstGeom>
          <a:noFill/>
          <a:ln w="0">
            <a:noFill/>
          </a:ln>
        </p:spPr>
        <p:txBody>
          <a:bodyPr anchor="ctr">
            <a:normAutofit/>
          </a:bodyPr>
          <a:lstStyle/>
          <a:p>
            <a:pPr algn="ctr">
              <a:defRPr sz="3000" b="1">
                <a:solidFill>
                  <a:srgbClr val="0B335F"/>
                </a:solidFill>
                <a:latin typeface="DejaVu Sans"/>
                <a:ea typeface="DejaVu Sans"/>
                <a:cs typeface="DejaVu Sans"/>
              </a:defRPr>
            </a:pPr>
            <a:r>
              <a:rPr sz="3000" b="1">
                <a:solidFill>
                  <a:srgbClr val="0B335F"/>
                </a:solidFill>
                <a:latin typeface="DejaVu Sans"/>
                <a:ea typeface="DejaVu Sans"/>
                <a:cs typeface="DejaVu Sans"/>
              </a:rPr>
              <a:t>Connect</a:t>
            </a:r>
          </a:p>
        </p:txBody>
      </p:sp>
      <p:sp>
        <p:nvSpPr>
          <p:cNvPr id="9" name="Rectangle 8">
            <a:extLst>
              <a:ext uri="{FF2B5EF4-FFF2-40B4-BE49-F238E27FC236}">
                <a16:creationId xmlns:a16="http://schemas.microsoft.com/office/drawing/2014/main" id="{3F176A69-13E9-4A55-9407-62A21126EB1F}"/>
              </a:ext>
            </a:extLst>
          </p:cNvPr>
          <p:cNvSpPr>
            <a:spLocks noGrp="1"/>
          </p:cNvSpPr>
          <p:nvPr/>
        </p:nvSpPr>
        <p:spPr>
          <a:xfrm>
            <a:off x="8477250" y="2476500"/>
            <a:ext cx="2952750" cy="742950"/>
          </a:xfrm>
          <a:prstGeom prst="rect">
            <a:avLst/>
          </a:prstGeom>
          <a:noFill/>
          <a:ln w="0">
            <a:noFill/>
          </a:ln>
        </p:spPr>
        <p:txBody>
          <a:bodyPr anchor="ctr">
            <a:normAutofit/>
          </a:bodyPr>
          <a:lstStyle/>
          <a:p>
            <a:pPr algn="ctr">
              <a:defRPr sz="1725" b="0">
                <a:solidFill>
                  <a:srgbClr val="526978"/>
                </a:solidFill>
                <a:latin typeface="DejaVu Sans"/>
                <a:ea typeface="DejaVu Sans"/>
                <a:cs typeface="DejaVu Sans"/>
              </a:defRPr>
            </a:pPr>
            <a:r>
              <a:rPr sz="1725" b="0">
                <a:solidFill>
                  <a:srgbClr val="526978"/>
                </a:solidFill>
                <a:latin typeface="DejaVu Sans"/>
                <a:ea typeface="DejaVu Sans"/>
                <a:cs typeface="DejaVu Sans"/>
              </a:rPr>
              <a:t>care with church and community needs</a:t>
            </a:r>
          </a:p>
        </p:txBody>
      </p:sp>
      <p:sp>
        <p:nvSpPr>
          <p:cNvPr id="10" name="Rectangle 9">
            <a:extLst>
              <a:ext uri="{FF2B5EF4-FFF2-40B4-BE49-F238E27FC236}">
                <a16:creationId xmlns:a16="http://schemas.microsoft.com/office/drawing/2014/main" id="{4F273823-C410-44CC-9E11-C7812DAFD499}"/>
              </a:ext>
            </a:extLst>
          </p:cNvPr>
          <p:cNvSpPr>
            <a:spLocks noGrp="1"/>
          </p:cNvSpPr>
          <p:nvPr/>
        </p:nvSpPr>
        <p:spPr>
          <a:xfrm>
            <a:off x="1190625" y="3667125"/>
            <a:ext cx="9810750" cy="28575"/>
          </a:xfrm>
          <a:prstGeom prst="rect">
            <a:avLst/>
          </a:prstGeom>
          <a:solidFill>
            <a:srgbClr val="D8E4E5"/>
          </a:solidFill>
          <a:ln w="0">
            <a:noFill/>
          </a:ln>
        </p:spPr>
      </p:sp>
      <p:sp>
        <p:nvSpPr>
          <p:cNvPr id="11" name="Rectangle 10">
            <a:extLst>
              <a:ext uri="{FF2B5EF4-FFF2-40B4-BE49-F238E27FC236}">
                <a16:creationId xmlns:a16="http://schemas.microsoft.com/office/drawing/2014/main" id="{961B8F9E-CCB6-49BF-B876-CBF3E82B6E01}"/>
              </a:ext>
            </a:extLst>
          </p:cNvPr>
          <p:cNvSpPr>
            <a:spLocks noGrp="1"/>
          </p:cNvSpPr>
          <p:nvPr/>
        </p:nvSpPr>
        <p:spPr>
          <a:xfrm>
            <a:off x="1381125" y="4095750"/>
            <a:ext cx="9429750" cy="952500"/>
          </a:xfrm>
          <a:prstGeom prst="rect">
            <a:avLst/>
          </a:prstGeom>
          <a:noFill/>
          <a:ln w="0">
            <a:noFill/>
          </a:ln>
        </p:spPr>
        <p:txBody>
          <a:bodyPr anchor="ctr">
            <a:normAutofit/>
          </a:bodyPr>
          <a:lstStyle/>
          <a:p>
            <a:pPr algn="ctr">
              <a:defRPr sz="2250" b="1">
                <a:solidFill>
                  <a:srgbClr val="183142"/>
                </a:solidFill>
                <a:latin typeface="DejaVu Sans"/>
                <a:ea typeface="DejaVu Sans"/>
                <a:cs typeface="DejaVu Sans"/>
              </a:defRPr>
            </a:pPr>
            <a:r>
              <a:rPr sz="2250" b="1">
                <a:solidFill>
                  <a:srgbClr val="183142"/>
                </a:solidFill>
                <a:latin typeface="DejaVu Sans"/>
                <a:ea typeface="DejaVu Sans"/>
                <a:cs typeface="DejaVu Sans"/>
              </a:rPr>
              <a:t>Mighty Caregivers creates a church culture where caregivers are seen, heard, encouraged, and connected.</a:t>
            </a:r>
          </a:p>
        </p:txBody>
      </p:sp>
      <p:sp>
        <p:nvSpPr>
          <p:cNvPr id="12" name="Rectangle 11">
            <a:extLst>
              <a:ext uri="{FF2B5EF4-FFF2-40B4-BE49-F238E27FC236}">
                <a16:creationId xmlns:a16="http://schemas.microsoft.com/office/drawing/2014/main" id="{2A028F18-4ED3-40C3-B8DE-0D4C507F6124}"/>
              </a:ext>
            </a:extLst>
          </p:cNvPr>
          <p:cNvSpPr>
            <a:spLocks noGrp="1"/>
          </p:cNvSpPr>
          <p:nvPr/>
        </p:nvSpPr>
        <p:spPr>
          <a:xfrm>
            <a:off x="666750" y="5734050"/>
            <a:ext cx="95250" cy="552450"/>
          </a:xfrm>
          <a:prstGeom prst="rect">
            <a:avLst/>
          </a:prstGeom>
          <a:solidFill>
            <a:srgbClr val="F2B128"/>
          </a:solidFill>
          <a:ln w="0">
            <a:noFill/>
          </a:ln>
        </p:spPr>
      </p:sp>
      <p:sp>
        <p:nvSpPr>
          <p:cNvPr id="13" name="Rectangle 12">
            <a:extLst>
              <a:ext uri="{FF2B5EF4-FFF2-40B4-BE49-F238E27FC236}">
                <a16:creationId xmlns:a16="http://schemas.microsoft.com/office/drawing/2014/main" id="{25B430C8-94AA-4C6C-8CE6-97C8F0B1D7AD}"/>
              </a:ext>
            </a:extLst>
          </p:cNvPr>
          <p:cNvSpPr>
            <a:spLocks noGrp="1"/>
          </p:cNvSpPr>
          <p:nvPr/>
        </p:nvSpPr>
        <p:spPr>
          <a:xfrm>
            <a:off x="933450" y="569595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What do we hope people experience when they need care from our congregation?</a:t>
            </a:r>
          </a:p>
        </p:txBody>
      </p:sp>
    </p:spTree>
    <p:extLst>
      <p:ext uri="{BB962C8B-B14F-4D97-AF65-F5344CB8AC3E}">
        <p14:creationId xmlns:p14="http://schemas.microsoft.com/office/powerpoint/2010/main" val="326254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D4C39F-E299-430F-A169-190B6DC94626}"/>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2627606B-FCD3-4B2D-A309-3EFCF24DCDD2}"/>
              </a:ext>
            </a:extLst>
          </p:cNvPr>
          <p:cNvSpPr>
            <a:spLocks noGrp="1"/>
          </p:cNvSpPr>
          <p:nvPr/>
        </p:nvSpPr>
        <p:spPr>
          <a:xfrm>
            <a:off x="666750" y="457200"/>
            <a:ext cx="8572500" cy="704850"/>
          </a:xfrm>
          <a:prstGeom prst="rect">
            <a:avLst/>
          </a:prstGeom>
          <a:noFill/>
          <a:ln w="0">
            <a:noFill/>
          </a:ln>
        </p:spPr>
        <p:txBody>
          <a:bodyPr anchor="t">
            <a:normAutofit fontScale="96657"/>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The people God has already gathered</a:t>
            </a:r>
          </a:p>
        </p:txBody>
      </p:sp>
      <p:pic>
        <p:nvPicPr>
          <p:cNvPr id="13" name="Picture 12"/>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EC4276EF-965D-4E70-8CBA-D3CB435B0DAD}"/>
              </a:ext>
            </a:extLst>
          </p:cNvPr>
          <p:cNvSpPr>
            <a:spLocks noGrp="1"/>
          </p:cNvSpPr>
          <p:nvPr/>
        </p:nvSpPr>
        <p:spPr>
          <a:xfrm>
            <a:off x="762000" y="1571625"/>
            <a:ext cx="5429250" cy="647700"/>
          </a:xfrm>
          <a:prstGeom prst="rect">
            <a:avLst/>
          </a:prstGeom>
          <a:noFill/>
          <a:ln w="0">
            <a:noFill/>
          </a:ln>
        </p:spPr>
        <p:txBody>
          <a:bodyPr anchor="ctr">
            <a:normAutofit fontScale="88611" lnSpcReduction="10000"/>
          </a:bodyPr>
          <a:lstStyle/>
          <a:p>
            <a:pPr algn="l">
              <a:defRPr sz="2250" b="1">
                <a:solidFill>
                  <a:srgbClr val="0B335F"/>
                </a:solidFill>
                <a:latin typeface="DejaVu Sans"/>
                <a:ea typeface="DejaVu Sans"/>
                <a:cs typeface="DejaVu Sans"/>
              </a:defRPr>
            </a:pPr>
            <a:r>
              <a:rPr sz="2250" b="1">
                <a:solidFill>
                  <a:srgbClr val="0B335F"/>
                </a:solidFill>
                <a:latin typeface="DejaVu Sans"/>
                <a:ea typeface="DejaVu Sans"/>
                <a:cs typeface="DejaVu Sans"/>
              </a:rPr>
              <a:t>Churches often hope new families will arrive.</a:t>
            </a:r>
          </a:p>
        </p:txBody>
      </p:sp>
      <p:sp>
        <p:nvSpPr>
          <p:cNvPr id="5" name="Rectangle 4">
            <a:extLst>
              <a:ext uri="{FF2B5EF4-FFF2-40B4-BE49-F238E27FC236}">
                <a16:creationId xmlns:a16="http://schemas.microsoft.com/office/drawing/2014/main" id="{467C8875-05DB-4A73-B949-F2D897D2ED81}"/>
              </a:ext>
            </a:extLst>
          </p:cNvPr>
          <p:cNvSpPr>
            <a:spLocks noGrp="1"/>
          </p:cNvSpPr>
          <p:nvPr/>
        </p:nvSpPr>
        <p:spPr>
          <a:xfrm>
            <a:off x="762000" y="2333625"/>
            <a:ext cx="5429250" cy="762000"/>
          </a:xfrm>
          <a:prstGeom prst="rect">
            <a:avLst/>
          </a:prstGeom>
          <a:noFill/>
          <a:ln w="0">
            <a:noFill/>
          </a:ln>
        </p:spPr>
        <p:txBody>
          <a:bodyPr anchor="ctr">
            <a:normAutofit/>
          </a:bodyPr>
          <a:lstStyle/>
          <a:p>
            <a:pPr algn="l">
              <a:defRPr sz="2025" b="0">
                <a:solidFill>
                  <a:srgbClr val="138997"/>
                </a:solidFill>
                <a:latin typeface="DejaVu Sans"/>
                <a:ea typeface="DejaVu Sans"/>
                <a:cs typeface="DejaVu Sans"/>
              </a:defRPr>
            </a:pPr>
            <a:r>
              <a:rPr sz="2025" b="0">
                <a:solidFill>
                  <a:srgbClr val="138997"/>
                </a:solidFill>
                <a:latin typeface="DejaVu Sans"/>
                <a:ea typeface="DejaVu Sans"/>
                <a:cs typeface="DejaVu Sans"/>
              </a:rPr>
              <a:t>That hope can exist alongside an immediate calling.</a:t>
            </a:r>
          </a:p>
        </p:txBody>
      </p:sp>
      <p:sp>
        <p:nvSpPr>
          <p:cNvPr id="6" name="Rectangle 5">
            <a:extLst>
              <a:ext uri="{FF2B5EF4-FFF2-40B4-BE49-F238E27FC236}">
                <a16:creationId xmlns:a16="http://schemas.microsoft.com/office/drawing/2014/main" id="{DBAC1524-B558-4F78-A948-B42FB681ABD7}"/>
              </a:ext>
            </a:extLst>
          </p:cNvPr>
          <p:cNvSpPr>
            <a:spLocks noGrp="1"/>
          </p:cNvSpPr>
          <p:nvPr/>
        </p:nvSpPr>
        <p:spPr>
          <a:xfrm>
            <a:off x="762000" y="3333750"/>
            <a:ext cx="5429250" cy="1524000"/>
          </a:xfrm>
          <a:prstGeom prst="rect">
            <a:avLst/>
          </a:prstGeom>
          <a:noFill/>
          <a:ln w="0">
            <a:noFill/>
          </a:ln>
        </p:spPr>
        <p:txBody>
          <a:bodyPr anchor="t">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The present congregation already includes caregivers, neighbors, retired professionals, people with lived experience, and members who can offer small acts of care.</a:t>
            </a:r>
          </a:p>
        </p:txBody>
      </p:sp>
      <p:sp>
        <p:nvSpPr>
          <p:cNvPr id="7" name="Rectangle 6">
            <a:extLst>
              <a:ext uri="{FF2B5EF4-FFF2-40B4-BE49-F238E27FC236}">
                <a16:creationId xmlns:a16="http://schemas.microsoft.com/office/drawing/2014/main" id="{52EDC29F-0ABB-42A3-A109-996491F5703A}"/>
              </a:ext>
            </a:extLst>
          </p:cNvPr>
          <p:cNvSpPr>
            <a:spLocks noGrp="1"/>
          </p:cNvSpPr>
          <p:nvPr/>
        </p:nvSpPr>
        <p:spPr>
          <a:xfrm>
            <a:off x="6953250" y="1428750"/>
            <a:ext cx="4095750" cy="3333750"/>
          </a:xfrm>
          <a:prstGeom prst="rect">
            <a:avLst/>
          </a:prstGeom>
          <a:solidFill>
            <a:srgbClr val="0B335F"/>
          </a:solidFill>
          <a:ln w="0">
            <a:noFill/>
          </a:ln>
        </p:spPr>
      </p:sp>
      <p:sp>
        <p:nvSpPr>
          <p:cNvPr id="8" name="Rectangle 7">
            <a:extLst>
              <a:ext uri="{FF2B5EF4-FFF2-40B4-BE49-F238E27FC236}">
                <a16:creationId xmlns:a16="http://schemas.microsoft.com/office/drawing/2014/main" id="{D7CAB47A-014A-4995-8163-BD32F197A0E1}"/>
              </a:ext>
            </a:extLst>
          </p:cNvPr>
          <p:cNvSpPr>
            <a:spLocks noGrp="1"/>
          </p:cNvSpPr>
          <p:nvPr/>
        </p:nvSpPr>
        <p:spPr>
          <a:xfrm>
            <a:off x="7381875" y="1714500"/>
            <a:ext cx="3238500" cy="2667000"/>
          </a:xfrm>
          <a:prstGeom prst="rect">
            <a:avLst/>
          </a:prstGeom>
          <a:noFill/>
          <a:ln w="0">
            <a:noFill/>
          </a:ln>
        </p:spPr>
        <p:txBody>
          <a:bodyPr anchor="ctr">
            <a:normAutofit fontScale="97126"/>
          </a:bodyPr>
          <a:lstStyle/>
          <a:p>
            <a:pPr algn="ct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Some members are slowing down.</a:t>
            </a:r>
          </a:p>
          <a:p>
            <a:endParaRPr sz="2175" b="1">
              <a:solidFill>
                <a:srgbClr val="FFFFFF"/>
              </a:solidFill>
              <a:latin typeface="DejaVu Sans"/>
              <a:ea typeface="DejaVu Sans"/>
              <a:cs typeface="DejaVu Sans"/>
            </a:endParaRPr>
          </a:p>
          <a:p>
            <a:pPr algn="ct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Some are caring for others.</a:t>
            </a:r>
          </a:p>
          <a:p>
            <a:endParaRPr sz="2175" b="1">
              <a:solidFill>
                <a:srgbClr val="FFFFFF"/>
              </a:solidFill>
              <a:latin typeface="DejaVu Sans"/>
              <a:ea typeface="DejaVu Sans"/>
              <a:cs typeface="DejaVu Sans"/>
            </a:endParaRPr>
          </a:p>
          <a:p>
            <a:pPr algn="ct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Some feel overwhelmed.</a:t>
            </a:r>
          </a:p>
        </p:txBody>
      </p:sp>
      <p:sp>
        <p:nvSpPr>
          <p:cNvPr id="9" name="Rectangle 8">
            <a:extLst>
              <a:ext uri="{FF2B5EF4-FFF2-40B4-BE49-F238E27FC236}">
                <a16:creationId xmlns:a16="http://schemas.microsoft.com/office/drawing/2014/main" id="{1C0CC1E0-7907-406A-81C8-8C7BB834A320}"/>
              </a:ext>
            </a:extLst>
          </p:cNvPr>
          <p:cNvSpPr>
            <a:spLocks noGrp="1"/>
          </p:cNvSpPr>
          <p:nvPr/>
        </p:nvSpPr>
        <p:spPr>
          <a:xfrm>
            <a:off x="666750" y="5715000"/>
            <a:ext cx="95250" cy="552450"/>
          </a:xfrm>
          <a:prstGeom prst="rect">
            <a:avLst/>
          </a:prstGeom>
          <a:solidFill>
            <a:srgbClr val="F2B128"/>
          </a:solidFill>
          <a:ln w="0">
            <a:noFill/>
          </a:ln>
        </p:spPr>
      </p:sp>
      <p:sp>
        <p:nvSpPr>
          <p:cNvPr id="10" name="Rectangle 9">
            <a:extLst>
              <a:ext uri="{FF2B5EF4-FFF2-40B4-BE49-F238E27FC236}">
                <a16:creationId xmlns:a16="http://schemas.microsoft.com/office/drawing/2014/main" id="{C84A71A0-15FA-46F1-A654-DA0B84ECDE42}"/>
              </a:ext>
            </a:extLst>
          </p:cNvPr>
          <p:cNvSpPr>
            <a:spLocks noGrp="1"/>
          </p:cNvSpPr>
          <p:nvPr/>
        </p:nvSpPr>
        <p:spPr>
          <a:xfrm>
            <a:off x="933450" y="567690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How can Christ work through the people who are here now?</a:t>
            </a:r>
          </a:p>
        </p:txBody>
      </p:sp>
    </p:spTree>
    <p:extLst>
      <p:ext uri="{BB962C8B-B14F-4D97-AF65-F5344CB8AC3E}">
        <p14:creationId xmlns:p14="http://schemas.microsoft.com/office/powerpoint/2010/main" val="1823414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685DAD-74DD-4B42-839D-10BC4B68E18E}"/>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2D5AB8EB-4686-4DAF-A0B1-71A1A35EEC42}"/>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Who is a caregiver</a:t>
            </a:r>
          </a:p>
        </p:txBody>
      </p:sp>
      <p:pic>
        <p:nvPicPr>
          <p:cNvPr id="21" name="Picture 20"/>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63EB9DC7-98A8-4260-BD61-27057147EC2F}"/>
              </a:ext>
            </a:extLst>
          </p:cNvPr>
          <p:cNvSpPr>
            <a:spLocks noGrp="1"/>
          </p:cNvSpPr>
          <p:nvPr/>
        </p:nvSpPr>
        <p:spPr>
          <a:xfrm>
            <a:off x="1047750" y="1476375"/>
            <a:ext cx="10096500" cy="904875"/>
          </a:xfrm>
          <a:prstGeom prst="rect">
            <a:avLst/>
          </a:prstGeom>
          <a:noFill/>
          <a:ln w="0">
            <a:noFill/>
          </a:ln>
        </p:spPr>
        <p:txBody>
          <a:bodyPr anchor="ctr">
            <a:normAutofit fontScale="93640" lnSpcReduction="10000"/>
          </a:bodyPr>
          <a:lstStyle/>
          <a:p>
            <a:pPr algn="ctr">
              <a:defRPr sz="2850" b="1">
                <a:solidFill>
                  <a:srgbClr val="0B335F"/>
                </a:solidFill>
                <a:latin typeface="DejaVu Sans"/>
                <a:ea typeface="DejaVu Sans"/>
                <a:cs typeface="DejaVu Sans"/>
              </a:defRPr>
            </a:pPr>
            <a:r>
              <a:rPr sz="2850" b="1">
                <a:solidFill>
                  <a:srgbClr val="0B335F"/>
                </a:solidFill>
                <a:latin typeface="DejaVu Sans"/>
                <a:ea typeface="DejaVu Sans"/>
                <a:cs typeface="DejaVu Sans"/>
              </a:rPr>
              <a:t>A caregiver notices another person’s need and responds with care.</a:t>
            </a:r>
          </a:p>
        </p:txBody>
      </p:sp>
      <p:sp>
        <p:nvSpPr>
          <p:cNvPr id="5" name="Rectangle 4">
            <a:extLst>
              <a:ext uri="{FF2B5EF4-FFF2-40B4-BE49-F238E27FC236}">
                <a16:creationId xmlns:a16="http://schemas.microsoft.com/office/drawing/2014/main" id="{3D57AEF8-B69D-4F1D-91BC-2A94E1F14FA5}"/>
              </a:ext>
            </a:extLst>
          </p:cNvPr>
          <p:cNvSpPr>
            <a:spLocks noGrp="1"/>
          </p:cNvSpPr>
          <p:nvPr/>
        </p:nvSpPr>
        <p:spPr>
          <a:xfrm>
            <a:off x="666750" y="2943225"/>
            <a:ext cx="76200" cy="0"/>
          </a:xfrm>
          <a:prstGeom prst="rect">
            <a:avLst/>
          </a:prstGeom>
          <a:ln w="0">
            <a:noFill/>
          </a:ln>
        </p:spPr>
      </p:sp>
      <p:sp>
        <p:nvSpPr>
          <p:cNvPr id="6" name="Rectangle 5">
            <a:extLst>
              <a:ext uri="{FF2B5EF4-FFF2-40B4-BE49-F238E27FC236}">
                <a16:creationId xmlns:a16="http://schemas.microsoft.com/office/drawing/2014/main" id="{C43A940A-0E9F-4622-8308-79F66FB1E5B2}"/>
              </a:ext>
            </a:extLst>
          </p:cNvPr>
          <p:cNvSpPr>
            <a:spLocks noGrp="1"/>
          </p:cNvSpPr>
          <p:nvPr/>
        </p:nvSpPr>
        <p:spPr>
          <a:xfrm>
            <a:off x="895350" y="2857500"/>
            <a:ext cx="2381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Presence</a:t>
            </a:r>
          </a:p>
        </p:txBody>
      </p:sp>
      <p:sp>
        <p:nvSpPr>
          <p:cNvPr id="7" name="Rectangle 6">
            <a:extLst>
              <a:ext uri="{FF2B5EF4-FFF2-40B4-BE49-F238E27FC236}">
                <a16:creationId xmlns:a16="http://schemas.microsoft.com/office/drawing/2014/main" id="{1AB46B5E-C172-4A57-93DA-32ED5EA9BB1D}"/>
              </a:ext>
            </a:extLst>
          </p:cNvPr>
          <p:cNvSpPr>
            <a:spLocks noGrp="1"/>
          </p:cNvSpPr>
          <p:nvPr/>
        </p:nvSpPr>
        <p:spPr>
          <a:xfrm>
            <a:off x="3276600" y="2857500"/>
            <a:ext cx="7810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Sitting with someone who feels alone or uncertain</a:t>
            </a:r>
          </a:p>
        </p:txBody>
      </p:sp>
      <p:sp>
        <p:nvSpPr>
          <p:cNvPr id="8" name="Rectangle 7">
            <a:extLst>
              <a:ext uri="{FF2B5EF4-FFF2-40B4-BE49-F238E27FC236}">
                <a16:creationId xmlns:a16="http://schemas.microsoft.com/office/drawing/2014/main" id="{C05A0A46-B118-4344-87EE-E0A2B9FB97FD}"/>
              </a:ext>
            </a:extLst>
          </p:cNvPr>
          <p:cNvSpPr>
            <a:spLocks noGrp="1"/>
          </p:cNvSpPr>
          <p:nvPr/>
        </p:nvSpPr>
        <p:spPr>
          <a:xfrm>
            <a:off x="666750" y="3609975"/>
            <a:ext cx="76200" cy="0"/>
          </a:xfrm>
          <a:prstGeom prst="rect">
            <a:avLst/>
          </a:prstGeom>
          <a:ln w="0">
            <a:noFill/>
          </a:ln>
        </p:spPr>
      </p:sp>
      <p:sp>
        <p:nvSpPr>
          <p:cNvPr id="9" name="Rectangle 8">
            <a:extLst>
              <a:ext uri="{FF2B5EF4-FFF2-40B4-BE49-F238E27FC236}">
                <a16:creationId xmlns:a16="http://schemas.microsoft.com/office/drawing/2014/main" id="{82BD9205-229A-4160-A947-6E0DFAFF6C9A}"/>
              </a:ext>
            </a:extLst>
          </p:cNvPr>
          <p:cNvSpPr>
            <a:spLocks noGrp="1"/>
          </p:cNvSpPr>
          <p:nvPr/>
        </p:nvSpPr>
        <p:spPr>
          <a:xfrm>
            <a:off x="895350" y="3524250"/>
            <a:ext cx="2381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Practical help</a:t>
            </a:r>
          </a:p>
        </p:txBody>
      </p:sp>
      <p:sp>
        <p:nvSpPr>
          <p:cNvPr id="10" name="Rectangle 9">
            <a:extLst>
              <a:ext uri="{FF2B5EF4-FFF2-40B4-BE49-F238E27FC236}">
                <a16:creationId xmlns:a16="http://schemas.microsoft.com/office/drawing/2014/main" id="{50EEEDA9-9A8F-4DDB-AAF4-CF227D5CD527}"/>
              </a:ext>
            </a:extLst>
          </p:cNvPr>
          <p:cNvSpPr>
            <a:spLocks noGrp="1"/>
          </p:cNvSpPr>
          <p:nvPr/>
        </p:nvSpPr>
        <p:spPr>
          <a:xfrm>
            <a:off x="3276600" y="3524250"/>
            <a:ext cx="7810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Meals, transportation, repairs, technology, or paperwork</a:t>
            </a:r>
          </a:p>
        </p:txBody>
      </p:sp>
      <p:sp>
        <p:nvSpPr>
          <p:cNvPr id="11" name="Rectangle 10">
            <a:extLst>
              <a:ext uri="{FF2B5EF4-FFF2-40B4-BE49-F238E27FC236}">
                <a16:creationId xmlns:a16="http://schemas.microsoft.com/office/drawing/2014/main" id="{1131A9F9-3942-440B-A02B-1FBC757434EC}"/>
              </a:ext>
            </a:extLst>
          </p:cNvPr>
          <p:cNvSpPr>
            <a:spLocks noGrp="1"/>
          </p:cNvSpPr>
          <p:nvPr/>
        </p:nvSpPr>
        <p:spPr>
          <a:xfrm>
            <a:off x="666750" y="4276725"/>
            <a:ext cx="76200" cy="0"/>
          </a:xfrm>
          <a:prstGeom prst="rect">
            <a:avLst/>
          </a:prstGeom>
          <a:ln w="0">
            <a:noFill/>
          </a:ln>
        </p:spPr>
      </p:sp>
      <p:sp>
        <p:nvSpPr>
          <p:cNvPr id="12" name="Rectangle 11">
            <a:extLst>
              <a:ext uri="{FF2B5EF4-FFF2-40B4-BE49-F238E27FC236}">
                <a16:creationId xmlns:a16="http://schemas.microsoft.com/office/drawing/2014/main" id="{BB7CAFF1-4591-42D5-892D-0A0EB79C86CB}"/>
              </a:ext>
            </a:extLst>
          </p:cNvPr>
          <p:cNvSpPr>
            <a:spLocks noGrp="1"/>
          </p:cNvSpPr>
          <p:nvPr/>
        </p:nvSpPr>
        <p:spPr>
          <a:xfrm>
            <a:off x="895350" y="4191000"/>
            <a:ext cx="2381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Encouragement</a:t>
            </a:r>
          </a:p>
        </p:txBody>
      </p:sp>
      <p:sp>
        <p:nvSpPr>
          <p:cNvPr id="13" name="Rectangle 12">
            <a:extLst>
              <a:ext uri="{FF2B5EF4-FFF2-40B4-BE49-F238E27FC236}">
                <a16:creationId xmlns:a16="http://schemas.microsoft.com/office/drawing/2014/main" id="{7C900827-F7C4-4A6F-8E39-80A60CFB92C2}"/>
              </a:ext>
            </a:extLst>
          </p:cNvPr>
          <p:cNvSpPr>
            <a:spLocks noGrp="1"/>
          </p:cNvSpPr>
          <p:nvPr/>
        </p:nvSpPr>
        <p:spPr>
          <a:xfrm>
            <a:off x="3276600" y="4191000"/>
            <a:ext cx="7810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Prayer, listening, calls, visits, or cards</a:t>
            </a:r>
          </a:p>
        </p:txBody>
      </p:sp>
      <p:sp>
        <p:nvSpPr>
          <p:cNvPr id="14" name="Rectangle 13">
            <a:extLst>
              <a:ext uri="{FF2B5EF4-FFF2-40B4-BE49-F238E27FC236}">
                <a16:creationId xmlns:a16="http://schemas.microsoft.com/office/drawing/2014/main" id="{E2CE97BC-DAC6-4992-BB24-7C0F959FF6D7}"/>
              </a:ext>
            </a:extLst>
          </p:cNvPr>
          <p:cNvSpPr>
            <a:spLocks noGrp="1"/>
          </p:cNvSpPr>
          <p:nvPr/>
        </p:nvSpPr>
        <p:spPr>
          <a:xfrm>
            <a:off x="666750" y="4943475"/>
            <a:ext cx="76200" cy="0"/>
          </a:xfrm>
          <a:prstGeom prst="rect">
            <a:avLst/>
          </a:prstGeom>
          <a:ln w="0">
            <a:noFill/>
          </a:ln>
        </p:spPr>
      </p:sp>
      <p:sp>
        <p:nvSpPr>
          <p:cNvPr id="15" name="Rectangle 14">
            <a:extLst>
              <a:ext uri="{FF2B5EF4-FFF2-40B4-BE49-F238E27FC236}">
                <a16:creationId xmlns:a16="http://schemas.microsoft.com/office/drawing/2014/main" id="{413AE027-0B0D-4A17-85BE-DF7125F071BE}"/>
              </a:ext>
            </a:extLst>
          </p:cNvPr>
          <p:cNvSpPr>
            <a:spLocks noGrp="1"/>
          </p:cNvSpPr>
          <p:nvPr/>
        </p:nvSpPr>
        <p:spPr>
          <a:xfrm>
            <a:off x="895350" y="4857750"/>
            <a:ext cx="2381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Connection</a:t>
            </a:r>
          </a:p>
        </p:txBody>
      </p:sp>
      <p:sp>
        <p:nvSpPr>
          <p:cNvPr id="16" name="Rectangle 15">
            <a:extLst>
              <a:ext uri="{FF2B5EF4-FFF2-40B4-BE49-F238E27FC236}">
                <a16:creationId xmlns:a16="http://schemas.microsoft.com/office/drawing/2014/main" id="{3290CB1C-45BF-44DC-9434-120D4F585254}"/>
              </a:ext>
            </a:extLst>
          </p:cNvPr>
          <p:cNvSpPr>
            <a:spLocks noGrp="1"/>
          </p:cNvSpPr>
          <p:nvPr/>
        </p:nvSpPr>
        <p:spPr>
          <a:xfrm>
            <a:off x="3276600" y="4857750"/>
            <a:ext cx="7810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Helping a person reach a church ministry or community resource</a:t>
            </a:r>
          </a:p>
        </p:txBody>
      </p:sp>
      <p:sp>
        <p:nvSpPr>
          <p:cNvPr id="17" name="Rectangle 16">
            <a:extLst>
              <a:ext uri="{FF2B5EF4-FFF2-40B4-BE49-F238E27FC236}">
                <a16:creationId xmlns:a16="http://schemas.microsoft.com/office/drawing/2014/main" id="{073FDA1C-EA5D-4786-A89F-185F04894BB4}"/>
              </a:ext>
            </a:extLst>
          </p:cNvPr>
          <p:cNvSpPr>
            <a:spLocks noGrp="1"/>
          </p:cNvSpPr>
          <p:nvPr/>
        </p:nvSpPr>
        <p:spPr>
          <a:xfrm>
            <a:off x="666750" y="5876925"/>
            <a:ext cx="95250" cy="552450"/>
          </a:xfrm>
          <a:prstGeom prst="rect">
            <a:avLst/>
          </a:prstGeom>
          <a:solidFill>
            <a:srgbClr val="F2B128"/>
          </a:solidFill>
          <a:ln w="0">
            <a:noFill/>
          </a:ln>
        </p:spPr>
      </p:sp>
      <p:sp>
        <p:nvSpPr>
          <p:cNvPr id="18" name="Rectangle 17">
            <a:extLst>
              <a:ext uri="{FF2B5EF4-FFF2-40B4-BE49-F238E27FC236}">
                <a16:creationId xmlns:a16="http://schemas.microsoft.com/office/drawing/2014/main" id="{523C9280-DAC9-4950-985F-ABF8AE2F6B8B}"/>
              </a:ext>
            </a:extLst>
          </p:cNvPr>
          <p:cNvSpPr>
            <a:spLocks noGrp="1"/>
          </p:cNvSpPr>
          <p:nvPr/>
        </p:nvSpPr>
        <p:spPr>
          <a:xfrm>
            <a:off x="933450" y="5838825"/>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Many people care for others without calling themselves caregivers.</a:t>
            </a:r>
          </a:p>
        </p:txBody>
      </p:sp>
    </p:spTree>
    <p:extLst>
      <p:ext uri="{BB962C8B-B14F-4D97-AF65-F5344CB8AC3E}">
        <p14:creationId xmlns:p14="http://schemas.microsoft.com/office/powerpoint/2010/main" val="1193918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529541F-FBD1-4DB1-95B5-B9E8AC9E2460}"/>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09270C10-0ED3-4CE4-946E-5F166E37FBD1}"/>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Caregivers we may overlook</a:t>
            </a:r>
          </a:p>
        </p:txBody>
      </p:sp>
      <p:sp>
        <p:nvSpPr>
          <p:cNvPr id="3" name="Rectangle 2">
            <a:extLst>
              <a:ext uri="{FF2B5EF4-FFF2-40B4-BE49-F238E27FC236}">
                <a16:creationId xmlns:a16="http://schemas.microsoft.com/office/drawing/2014/main" id="{8B2035DC-2C6E-45CF-B525-0E69BB994708}"/>
              </a:ext>
            </a:extLst>
          </p:cNvPr>
          <p:cNvSpPr>
            <a:spLocks noGrp="1"/>
          </p:cNvSpPr>
          <p:nvPr/>
        </p:nvSpPr>
        <p:spPr>
          <a:xfrm>
            <a:off x="10001250" y="228600"/>
            <a:ext cx="1809750" cy="647700"/>
          </a:xfrm>
          <a:prstGeom prst="rect">
            <a:avLst/>
          </a:prstGeom>
          <a:solidFill>
            <a:srgbClr val="FFFFFF"/>
          </a:solidFill>
          <a:ln w="0">
            <a:noFill/>
          </a:ln>
        </p:spPr>
      </p:sp>
      <p:pic>
        <p:nvPicPr>
          <p:cNvPr id="16" name="Picture 15"/>
          <p:cNvPicPr>
            <a:picLocks noChangeAspect="1"/>
          </p:cNvPicPr>
          <p:nvPr/>
        </p:nvPicPr>
        <p:blipFill>
          <a:blip r:embed="rId3"/>
          <a:stretch/>
        </p:blipFill>
        <p:spPr>
          <a:xfrm>
            <a:off x="10106025" y="285750"/>
            <a:ext cx="1600200" cy="533400"/>
          </a:xfrm>
          <a:prstGeom prst="rect">
            <a:avLst/>
          </a:prstGeom>
        </p:spPr>
      </p:pic>
      <p:sp>
        <p:nvSpPr>
          <p:cNvPr id="5" name="Rectangle 4">
            <a:extLst>
              <a:ext uri="{FF2B5EF4-FFF2-40B4-BE49-F238E27FC236}">
                <a16:creationId xmlns:a16="http://schemas.microsoft.com/office/drawing/2014/main" id="{38FB1A0F-75FF-4AAC-A2C0-1AD7FA378EE3}"/>
              </a:ext>
            </a:extLst>
          </p:cNvPr>
          <p:cNvSpPr>
            <a:spLocks noGrp="1"/>
          </p:cNvSpPr>
          <p:nvPr/>
        </p:nvSpPr>
        <p:spPr>
          <a:xfrm>
            <a:off x="666750" y="1476375"/>
            <a:ext cx="1143000" cy="762000"/>
          </a:xfrm>
          <a:prstGeom prst="rect">
            <a:avLst/>
          </a:prstGeom>
          <a:noFill/>
          <a:ln w="0">
            <a:noFill/>
          </a:ln>
        </p:spPr>
        <p:txBody>
          <a:bodyPr anchor="ctr">
            <a:normAutofit fontScale="94624"/>
          </a:bodyPr>
          <a:lstStyle/>
          <a:p>
            <a:pPr algn="ctr">
              <a:defRPr sz="4650" b="1">
                <a:solidFill>
                  <a:srgbClr val="F2B128"/>
                </a:solidFill>
                <a:latin typeface="DejaVu Sans"/>
                <a:ea typeface="DejaVu Sans"/>
                <a:cs typeface="DejaVu Sans"/>
              </a:defRPr>
            </a:pPr>
            <a:r>
              <a:rPr sz="4650" b="1">
                <a:solidFill>
                  <a:srgbClr val="F2B128"/>
                </a:solidFill>
                <a:latin typeface="DejaVu Sans"/>
                <a:ea typeface="DejaVu Sans"/>
                <a:cs typeface="DejaVu Sans"/>
              </a:rPr>
              <a:t>01</a:t>
            </a:r>
          </a:p>
        </p:txBody>
      </p:sp>
      <p:sp>
        <p:nvSpPr>
          <p:cNvPr id="6" name="Rectangle 5">
            <a:extLst>
              <a:ext uri="{FF2B5EF4-FFF2-40B4-BE49-F238E27FC236}">
                <a16:creationId xmlns:a16="http://schemas.microsoft.com/office/drawing/2014/main" id="{427DB50D-2414-4A17-96F4-9F925D937066}"/>
              </a:ext>
            </a:extLst>
          </p:cNvPr>
          <p:cNvSpPr>
            <a:spLocks noGrp="1"/>
          </p:cNvSpPr>
          <p:nvPr/>
        </p:nvSpPr>
        <p:spPr>
          <a:xfrm>
            <a:off x="2000250" y="1524000"/>
            <a:ext cx="9048750" cy="714375"/>
          </a:xfrm>
          <a:prstGeom prst="rect">
            <a:avLst/>
          </a:prstGeom>
          <a:noFill/>
          <a:ln w="0">
            <a:noFill/>
          </a:ln>
        </p:spPr>
        <p:txBody>
          <a:bodyPr anchor="ctr">
            <a:normAutofit/>
          </a:bodyPr>
          <a:lstStyle/>
          <a:p>
            <a:pPr algn="l">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A spouse or adult child who says, “I am only helping my family.”</a:t>
            </a:r>
          </a:p>
        </p:txBody>
      </p:sp>
      <p:sp>
        <p:nvSpPr>
          <p:cNvPr id="7" name="Rectangle 6">
            <a:extLst>
              <a:ext uri="{FF2B5EF4-FFF2-40B4-BE49-F238E27FC236}">
                <a16:creationId xmlns:a16="http://schemas.microsoft.com/office/drawing/2014/main" id="{6F785CF8-A911-40FB-8F40-ACF590087203}"/>
              </a:ext>
            </a:extLst>
          </p:cNvPr>
          <p:cNvSpPr>
            <a:spLocks noGrp="1"/>
          </p:cNvSpPr>
          <p:nvPr/>
        </p:nvSpPr>
        <p:spPr>
          <a:xfrm>
            <a:off x="666750" y="2571750"/>
            <a:ext cx="1143000" cy="762000"/>
          </a:xfrm>
          <a:prstGeom prst="rect">
            <a:avLst/>
          </a:prstGeom>
          <a:noFill/>
          <a:ln w="0">
            <a:noFill/>
          </a:ln>
        </p:spPr>
        <p:txBody>
          <a:bodyPr anchor="ctr">
            <a:normAutofit fontScale="94624"/>
          </a:bodyPr>
          <a:lstStyle/>
          <a:p>
            <a:pPr algn="ctr">
              <a:defRPr sz="4650" b="1">
                <a:solidFill>
                  <a:srgbClr val="F2B128"/>
                </a:solidFill>
                <a:latin typeface="DejaVu Sans"/>
                <a:ea typeface="DejaVu Sans"/>
                <a:cs typeface="DejaVu Sans"/>
              </a:defRPr>
            </a:pPr>
            <a:r>
              <a:rPr sz="4650" b="1">
                <a:solidFill>
                  <a:srgbClr val="F2B128"/>
                </a:solidFill>
                <a:latin typeface="DejaVu Sans"/>
                <a:ea typeface="DejaVu Sans"/>
                <a:cs typeface="DejaVu Sans"/>
              </a:rPr>
              <a:t>02</a:t>
            </a:r>
          </a:p>
        </p:txBody>
      </p:sp>
      <p:sp>
        <p:nvSpPr>
          <p:cNvPr id="8" name="Rectangle 7">
            <a:extLst>
              <a:ext uri="{FF2B5EF4-FFF2-40B4-BE49-F238E27FC236}">
                <a16:creationId xmlns:a16="http://schemas.microsoft.com/office/drawing/2014/main" id="{E09D3FE7-B020-43AA-8133-D62B61B675A2}"/>
              </a:ext>
            </a:extLst>
          </p:cNvPr>
          <p:cNvSpPr>
            <a:spLocks noGrp="1"/>
          </p:cNvSpPr>
          <p:nvPr/>
        </p:nvSpPr>
        <p:spPr>
          <a:xfrm>
            <a:off x="2000250" y="2524125"/>
            <a:ext cx="9048750" cy="857250"/>
          </a:xfrm>
          <a:prstGeom prst="rect">
            <a:avLst/>
          </a:prstGeom>
          <a:noFill/>
          <a:ln w="0">
            <a:noFill/>
          </a:ln>
        </p:spPr>
        <p:txBody>
          <a:bodyPr anchor="ctr">
            <a:normAutofit/>
          </a:bodyPr>
          <a:lstStyle/>
          <a:p>
            <a:pPr algn="l">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A person whose health limits physical service but who can pray, call, organize, or encourage.</a:t>
            </a:r>
          </a:p>
        </p:txBody>
      </p:sp>
      <p:sp>
        <p:nvSpPr>
          <p:cNvPr id="9" name="Rectangle 8">
            <a:extLst>
              <a:ext uri="{FF2B5EF4-FFF2-40B4-BE49-F238E27FC236}">
                <a16:creationId xmlns:a16="http://schemas.microsoft.com/office/drawing/2014/main" id="{01622DF4-49DF-4230-BBCE-B4F28D1FA0C3}"/>
              </a:ext>
            </a:extLst>
          </p:cNvPr>
          <p:cNvSpPr>
            <a:spLocks noGrp="1"/>
          </p:cNvSpPr>
          <p:nvPr/>
        </p:nvSpPr>
        <p:spPr>
          <a:xfrm>
            <a:off x="666750" y="3762375"/>
            <a:ext cx="1143000" cy="762000"/>
          </a:xfrm>
          <a:prstGeom prst="rect">
            <a:avLst/>
          </a:prstGeom>
          <a:noFill/>
          <a:ln w="0">
            <a:noFill/>
          </a:ln>
        </p:spPr>
        <p:txBody>
          <a:bodyPr anchor="ctr">
            <a:normAutofit fontScale="94624"/>
          </a:bodyPr>
          <a:lstStyle/>
          <a:p>
            <a:pPr algn="ctr">
              <a:defRPr sz="4650" b="1">
                <a:solidFill>
                  <a:srgbClr val="F2B128"/>
                </a:solidFill>
                <a:latin typeface="DejaVu Sans"/>
                <a:ea typeface="DejaVu Sans"/>
                <a:cs typeface="DejaVu Sans"/>
              </a:defRPr>
            </a:pPr>
            <a:r>
              <a:rPr sz="4650" b="1">
                <a:solidFill>
                  <a:srgbClr val="F2B128"/>
                </a:solidFill>
                <a:latin typeface="DejaVu Sans"/>
                <a:ea typeface="DejaVu Sans"/>
                <a:cs typeface="DejaVu Sans"/>
              </a:rPr>
              <a:t>03</a:t>
            </a:r>
          </a:p>
        </p:txBody>
      </p:sp>
      <p:sp>
        <p:nvSpPr>
          <p:cNvPr id="10" name="Rectangle 9">
            <a:extLst>
              <a:ext uri="{FF2B5EF4-FFF2-40B4-BE49-F238E27FC236}">
                <a16:creationId xmlns:a16="http://schemas.microsoft.com/office/drawing/2014/main" id="{F5E25F76-47A2-495D-BBB7-0186C3F6255B}"/>
              </a:ext>
            </a:extLst>
          </p:cNvPr>
          <p:cNvSpPr>
            <a:spLocks noGrp="1"/>
          </p:cNvSpPr>
          <p:nvPr/>
        </p:nvSpPr>
        <p:spPr>
          <a:xfrm>
            <a:off x="2000250" y="3714750"/>
            <a:ext cx="9048750" cy="762000"/>
          </a:xfrm>
          <a:prstGeom prst="rect">
            <a:avLst/>
          </a:prstGeom>
          <a:noFill/>
          <a:ln w="0">
            <a:noFill/>
          </a:ln>
        </p:spPr>
        <p:txBody>
          <a:bodyPr anchor="ctr">
            <a:normAutofit/>
          </a:bodyPr>
          <a:lstStyle/>
          <a:p>
            <a:pPr algn="l">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A person who received care and understands what respectful support feels like.</a:t>
            </a:r>
          </a:p>
        </p:txBody>
      </p:sp>
      <p:sp>
        <p:nvSpPr>
          <p:cNvPr id="11" name="Rectangle 10">
            <a:extLst>
              <a:ext uri="{FF2B5EF4-FFF2-40B4-BE49-F238E27FC236}">
                <a16:creationId xmlns:a16="http://schemas.microsoft.com/office/drawing/2014/main" id="{9E8C1602-C1FC-4BD7-ADE8-213BD9F40507}"/>
              </a:ext>
            </a:extLst>
          </p:cNvPr>
          <p:cNvSpPr>
            <a:spLocks noGrp="1"/>
          </p:cNvSpPr>
          <p:nvPr/>
        </p:nvSpPr>
        <p:spPr>
          <a:xfrm>
            <a:off x="666750" y="5734050"/>
            <a:ext cx="95250" cy="552450"/>
          </a:xfrm>
          <a:prstGeom prst="rect">
            <a:avLst/>
          </a:prstGeom>
          <a:solidFill>
            <a:srgbClr val="F2B128"/>
          </a:solidFill>
          <a:ln w="0">
            <a:noFill/>
          </a:ln>
        </p:spPr>
      </p:sp>
      <p:sp>
        <p:nvSpPr>
          <p:cNvPr id="12" name="Rectangle 11">
            <a:extLst>
              <a:ext uri="{FF2B5EF4-FFF2-40B4-BE49-F238E27FC236}">
                <a16:creationId xmlns:a16="http://schemas.microsoft.com/office/drawing/2014/main" id="{BAE6E5E1-9A66-4519-975E-90DE8F364022}"/>
              </a:ext>
            </a:extLst>
          </p:cNvPr>
          <p:cNvSpPr>
            <a:spLocks noGrp="1"/>
          </p:cNvSpPr>
          <p:nvPr/>
        </p:nvSpPr>
        <p:spPr>
          <a:xfrm>
            <a:off x="933450" y="5695950"/>
            <a:ext cx="10287000" cy="60960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Who may be caring quietly in your congregation?</a:t>
            </a:r>
          </a:p>
        </p:txBody>
      </p:sp>
    </p:spTree>
    <p:extLst>
      <p:ext uri="{BB962C8B-B14F-4D97-AF65-F5344CB8AC3E}">
        <p14:creationId xmlns:p14="http://schemas.microsoft.com/office/powerpoint/2010/main" val="132068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B13825-2BC1-42A6-BF6F-C3AF73477C28}"/>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E6FA92DD-9901-42ED-ABD2-BCB359C6C84B}"/>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Edify the caregivers</a:t>
            </a:r>
          </a:p>
        </p:txBody>
      </p:sp>
      <p:pic>
        <p:nvPicPr>
          <p:cNvPr id="12" name="Picture 11"/>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E94C7D33-3DE0-444D-A712-94B05EC4A4FF}"/>
              </a:ext>
            </a:extLst>
          </p:cNvPr>
          <p:cNvSpPr>
            <a:spLocks noGrp="1"/>
          </p:cNvSpPr>
          <p:nvPr/>
        </p:nvSpPr>
        <p:spPr>
          <a:xfrm>
            <a:off x="857250" y="1381125"/>
            <a:ext cx="10477500" cy="1238250"/>
          </a:xfrm>
          <a:prstGeom prst="rect">
            <a:avLst/>
          </a:prstGeom>
          <a:noFill/>
          <a:ln w="0">
            <a:noFill/>
          </a:ln>
        </p:spPr>
        <p:txBody>
          <a:bodyPr anchor="ctr">
            <a:normAutofit/>
          </a:bodyPr>
          <a:lstStyle/>
          <a:p>
            <a:pPr algn="ctr">
              <a:defRPr sz="6600" b="1">
                <a:solidFill>
                  <a:srgbClr val="138997"/>
                </a:solidFill>
                <a:latin typeface="DejaVu Sans"/>
                <a:ea typeface="DejaVu Sans"/>
                <a:cs typeface="DejaVu Sans"/>
              </a:defRPr>
            </a:pPr>
            <a:r>
              <a:rPr sz="6600" b="1">
                <a:solidFill>
                  <a:srgbClr val="138997"/>
                </a:solidFill>
                <a:latin typeface="DejaVu Sans"/>
                <a:ea typeface="DejaVu Sans"/>
                <a:cs typeface="DejaVu Sans"/>
              </a:rPr>
              <a:t>EDIFY</a:t>
            </a:r>
          </a:p>
        </p:txBody>
      </p:sp>
      <p:sp>
        <p:nvSpPr>
          <p:cNvPr id="5" name="Rectangle 4">
            <a:extLst>
              <a:ext uri="{FF2B5EF4-FFF2-40B4-BE49-F238E27FC236}">
                <a16:creationId xmlns:a16="http://schemas.microsoft.com/office/drawing/2014/main" id="{B467C8E5-8090-4DBA-A323-630A330015B7}"/>
              </a:ext>
            </a:extLst>
          </p:cNvPr>
          <p:cNvSpPr>
            <a:spLocks noGrp="1"/>
          </p:cNvSpPr>
          <p:nvPr/>
        </p:nvSpPr>
        <p:spPr>
          <a:xfrm>
            <a:off x="1428750" y="2571750"/>
            <a:ext cx="9334500" cy="523875"/>
          </a:xfrm>
          <a:prstGeom prst="rect">
            <a:avLst/>
          </a:prstGeom>
          <a:noFill/>
          <a:ln w="0">
            <a:noFill/>
          </a:ln>
        </p:spPr>
        <p:txBody>
          <a:bodyPr anchor="ctr">
            <a:normAutofit/>
          </a:bodyPr>
          <a:lstStyle/>
          <a:p>
            <a:pPr algn="ctr">
              <a:defRPr sz="2400" b="1">
                <a:solidFill>
                  <a:srgbClr val="0B335F"/>
                </a:solidFill>
                <a:latin typeface="DejaVu Sans"/>
                <a:ea typeface="DejaVu Sans"/>
                <a:cs typeface="DejaVu Sans"/>
              </a:defRPr>
            </a:pPr>
            <a:r>
              <a:rPr sz="2400" b="1">
                <a:solidFill>
                  <a:srgbClr val="0B335F"/>
                </a:solidFill>
                <a:latin typeface="DejaVu Sans"/>
                <a:ea typeface="DejaVu Sans"/>
                <a:cs typeface="DejaVu Sans"/>
              </a:rPr>
              <a:t>Build up   Strengthen   Encourage</a:t>
            </a:r>
          </a:p>
        </p:txBody>
      </p:sp>
      <p:sp>
        <p:nvSpPr>
          <p:cNvPr id="6" name="Rectangle 5">
            <a:extLst>
              <a:ext uri="{FF2B5EF4-FFF2-40B4-BE49-F238E27FC236}">
                <a16:creationId xmlns:a16="http://schemas.microsoft.com/office/drawing/2014/main" id="{087704C6-472C-43DC-8AC3-D98F5CF175F7}"/>
              </a:ext>
            </a:extLst>
          </p:cNvPr>
          <p:cNvSpPr>
            <a:spLocks noGrp="1"/>
          </p:cNvSpPr>
          <p:nvPr/>
        </p:nvSpPr>
        <p:spPr>
          <a:xfrm>
            <a:off x="1714500" y="3429000"/>
            <a:ext cx="8763000" cy="1047750"/>
          </a:xfrm>
          <a:prstGeom prst="rect">
            <a:avLst/>
          </a:prstGeom>
          <a:noFill/>
          <a:ln w="0">
            <a:noFill/>
          </a:ln>
        </p:spPr>
        <p:txBody>
          <a:bodyPr anchor="ctr">
            <a:normAutofit/>
          </a:bodyPr>
          <a:lstStyle/>
          <a:p>
            <a:pPr algn="ctr">
              <a:defRPr sz="1950" b="0">
                <a:solidFill>
                  <a:srgbClr val="183142"/>
                </a:solidFill>
                <a:latin typeface="DejaVu Sans"/>
                <a:ea typeface="DejaVu Sans"/>
                <a:cs typeface="DejaVu Sans"/>
              </a:defRPr>
            </a:pPr>
            <a:r>
              <a:rPr sz="1950" b="0">
                <a:solidFill>
                  <a:srgbClr val="183142"/>
                </a:solidFill>
                <a:latin typeface="DejaVu Sans"/>
                <a:ea typeface="DejaVu Sans"/>
                <a:cs typeface="DejaVu Sans"/>
              </a:rPr>
              <a:t>Ephesians 4:12 connects the work of the church with equipping God’s people for service and building up the body of Christ.</a:t>
            </a:r>
          </a:p>
        </p:txBody>
      </p:sp>
      <p:sp>
        <p:nvSpPr>
          <p:cNvPr id="7" name="Rectangle 6">
            <a:extLst>
              <a:ext uri="{FF2B5EF4-FFF2-40B4-BE49-F238E27FC236}">
                <a16:creationId xmlns:a16="http://schemas.microsoft.com/office/drawing/2014/main" id="{8CE22BCE-8BB5-4CC1-83F2-2D3A37F04E63}"/>
              </a:ext>
            </a:extLst>
          </p:cNvPr>
          <p:cNvSpPr>
            <a:spLocks noGrp="1"/>
          </p:cNvSpPr>
          <p:nvPr/>
        </p:nvSpPr>
        <p:spPr>
          <a:xfrm>
            <a:off x="1714500" y="4762500"/>
            <a:ext cx="8763000" cy="619125"/>
          </a:xfrm>
          <a:prstGeom prst="rect">
            <a:avLst/>
          </a:prstGeom>
          <a:noFill/>
          <a:ln w="0">
            <a:noFill/>
          </a:ln>
        </p:spPr>
        <p:txBody>
          <a:bodyPr anchor="ctr">
            <a:normAutofit fontScale="93643"/>
          </a:bodyPr>
          <a:lstStyle/>
          <a:p>
            <a:pPr algn="ctr">
              <a:defRPr sz="2175" b="1">
                <a:solidFill>
                  <a:srgbClr val="0B335F"/>
                </a:solidFill>
                <a:latin typeface="DejaVu Sans"/>
                <a:ea typeface="DejaVu Sans"/>
                <a:cs typeface="DejaVu Sans"/>
              </a:defRPr>
            </a:pPr>
            <a:r>
              <a:rPr sz="2175" b="1">
                <a:solidFill>
                  <a:srgbClr val="0B335F"/>
                </a:solidFill>
                <a:latin typeface="DejaVu Sans"/>
                <a:ea typeface="DejaVu Sans"/>
                <a:cs typeface="DejaVu Sans"/>
              </a:rPr>
              <a:t>Caregivers need support as well as opportunities to serve.</a:t>
            </a:r>
          </a:p>
        </p:txBody>
      </p:sp>
      <p:sp>
        <p:nvSpPr>
          <p:cNvPr id="8" name="Rectangle 7">
            <a:extLst>
              <a:ext uri="{FF2B5EF4-FFF2-40B4-BE49-F238E27FC236}">
                <a16:creationId xmlns:a16="http://schemas.microsoft.com/office/drawing/2014/main" id="{5F367A6E-1CF1-45D6-8814-9192BB7A6CC7}"/>
              </a:ext>
            </a:extLst>
          </p:cNvPr>
          <p:cNvSpPr>
            <a:spLocks noGrp="1"/>
          </p:cNvSpPr>
          <p:nvPr/>
        </p:nvSpPr>
        <p:spPr>
          <a:xfrm>
            <a:off x="666750" y="582930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A358CF58-5A6E-4295-B019-82D6E2A11CB0}"/>
              </a:ext>
            </a:extLst>
          </p:cNvPr>
          <p:cNvSpPr>
            <a:spLocks noGrp="1"/>
          </p:cNvSpPr>
          <p:nvPr/>
        </p:nvSpPr>
        <p:spPr>
          <a:xfrm>
            <a:off x="933450" y="579120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What would help a caregiver feel seen and strengthened?</a:t>
            </a:r>
          </a:p>
        </p:txBody>
      </p:sp>
    </p:spTree>
    <p:extLst>
      <p:ext uri="{BB962C8B-B14F-4D97-AF65-F5344CB8AC3E}">
        <p14:creationId xmlns:p14="http://schemas.microsoft.com/office/powerpoint/2010/main" val="888314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1CF4E11-D0D6-4820-9F9A-DC178C94C97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42E04E6D-1FA0-4996-96F7-0CED78FD2851}"/>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Specific support is easier to receive</a:t>
            </a:r>
          </a:p>
        </p:txBody>
      </p:sp>
      <p:pic>
        <p:nvPicPr>
          <p:cNvPr id="20" name="Picture 19"/>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D5CBF0D7-F32C-4566-A251-E7ED7C5EAECA}"/>
              </a:ext>
            </a:extLst>
          </p:cNvPr>
          <p:cNvSpPr>
            <a:spLocks noGrp="1"/>
          </p:cNvSpPr>
          <p:nvPr/>
        </p:nvSpPr>
        <p:spPr>
          <a:xfrm>
            <a:off x="904875" y="1571625"/>
            <a:ext cx="10382250" cy="619125"/>
          </a:xfrm>
          <a:prstGeom prst="rect">
            <a:avLst/>
          </a:prstGeom>
          <a:noFill/>
          <a:ln w="0">
            <a:noFill/>
          </a:ln>
        </p:spPr>
        <p:txBody>
          <a:bodyPr anchor="ctr">
            <a:normAutofit/>
          </a:bodyPr>
          <a:lstStyle/>
          <a:p>
            <a:pPr algn="ctr">
              <a:defRPr sz="2400" b="0">
                <a:solidFill>
                  <a:srgbClr val="526978"/>
                </a:solidFill>
                <a:latin typeface="DejaVu Sans"/>
                <a:ea typeface="DejaVu Sans"/>
                <a:cs typeface="DejaVu Sans"/>
              </a:defRPr>
            </a:pPr>
            <a:r>
              <a:rPr sz="2400" b="0">
                <a:solidFill>
                  <a:srgbClr val="526978"/>
                </a:solidFill>
                <a:latin typeface="DejaVu Sans"/>
                <a:ea typeface="DejaVu Sans"/>
                <a:cs typeface="DejaVu Sans"/>
              </a:rPr>
              <a:t>“Let us know if you need anything.”</a:t>
            </a:r>
          </a:p>
        </p:txBody>
      </p:sp>
      <p:sp>
        <p:nvSpPr>
          <p:cNvPr id="5" name="Rectangle 4">
            <a:extLst>
              <a:ext uri="{FF2B5EF4-FFF2-40B4-BE49-F238E27FC236}">
                <a16:creationId xmlns:a16="http://schemas.microsoft.com/office/drawing/2014/main" id="{B9EDC5BE-6E9A-4BCB-AD86-E2CF21E316A2}"/>
              </a:ext>
            </a:extLst>
          </p:cNvPr>
          <p:cNvSpPr>
            <a:spLocks noGrp="1"/>
          </p:cNvSpPr>
          <p:nvPr/>
        </p:nvSpPr>
        <p:spPr>
          <a:xfrm>
            <a:off x="2428875" y="2333625"/>
            <a:ext cx="7334250" cy="28575"/>
          </a:xfrm>
          <a:prstGeom prst="rect">
            <a:avLst/>
          </a:prstGeom>
          <a:solidFill>
            <a:srgbClr val="D8E4E5"/>
          </a:solidFill>
          <a:ln w="0">
            <a:noFill/>
          </a:ln>
        </p:spPr>
      </p:sp>
      <p:sp>
        <p:nvSpPr>
          <p:cNvPr id="6" name="Rectangle 5">
            <a:extLst>
              <a:ext uri="{FF2B5EF4-FFF2-40B4-BE49-F238E27FC236}">
                <a16:creationId xmlns:a16="http://schemas.microsoft.com/office/drawing/2014/main" id="{D0F15A5D-0F16-46D3-941A-68719B2D2C7C}"/>
              </a:ext>
            </a:extLst>
          </p:cNvPr>
          <p:cNvSpPr>
            <a:spLocks noGrp="1"/>
          </p:cNvSpPr>
          <p:nvPr/>
        </p:nvSpPr>
        <p:spPr>
          <a:xfrm>
            <a:off x="1524000" y="2714625"/>
            <a:ext cx="9144000" cy="762000"/>
          </a:xfrm>
          <a:prstGeom prst="rect">
            <a:avLst/>
          </a:prstGeom>
          <a:noFill/>
          <a:ln w="0">
            <a:noFill/>
          </a:ln>
        </p:spPr>
        <p:txBody>
          <a:bodyPr anchor="ctr">
            <a:normAutofit fontScale="97778"/>
          </a:bodyPr>
          <a:lstStyle/>
          <a:p>
            <a:pPr algn="ctr">
              <a:defRPr sz="2250" b="1">
                <a:solidFill>
                  <a:srgbClr val="0B335F"/>
                </a:solidFill>
                <a:latin typeface="DejaVu Sans"/>
                <a:ea typeface="DejaVu Sans"/>
                <a:cs typeface="DejaVu Sans"/>
              </a:defRPr>
            </a:pPr>
            <a:r>
              <a:rPr sz="2250" b="1">
                <a:solidFill>
                  <a:srgbClr val="0B335F"/>
                </a:solidFill>
                <a:latin typeface="DejaVu Sans"/>
                <a:ea typeface="DejaVu Sans"/>
                <a:cs typeface="DejaVu Sans"/>
              </a:rPr>
              <a:t>A clear offer removes one more decision from an overwhelmed caregiver.</a:t>
            </a:r>
          </a:p>
        </p:txBody>
      </p:sp>
      <p:sp>
        <p:nvSpPr>
          <p:cNvPr id="7" name="Rectangle 6">
            <a:extLst>
              <a:ext uri="{FF2B5EF4-FFF2-40B4-BE49-F238E27FC236}">
                <a16:creationId xmlns:a16="http://schemas.microsoft.com/office/drawing/2014/main" id="{40B023A5-86F0-4C68-97F6-636CEB6F8AD9}"/>
              </a:ext>
            </a:extLst>
          </p:cNvPr>
          <p:cNvSpPr>
            <a:spLocks noGrp="1"/>
          </p:cNvSpPr>
          <p:nvPr/>
        </p:nvSpPr>
        <p:spPr>
          <a:xfrm>
            <a:off x="666750" y="3943350"/>
            <a:ext cx="76200" cy="0"/>
          </a:xfrm>
          <a:prstGeom prst="rect">
            <a:avLst/>
          </a:prstGeom>
          <a:ln w="0">
            <a:noFill/>
          </a:ln>
        </p:spPr>
      </p:sp>
      <p:sp>
        <p:nvSpPr>
          <p:cNvPr id="8" name="Rectangle 7">
            <a:extLst>
              <a:ext uri="{FF2B5EF4-FFF2-40B4-BE49-F238E27FC236}">
                <a16:creationId xmlns:a16="http://schemas.microsoft.com/office/drawing/2014/main" id="{AECAA4DF-C99D-4545-B429-4F69FF87ADD7}"/>
              </a:ext>
            </a:extLst>
          </p:cNvPr>
          <p:cNvSpPr>
            <a:spLocks noGrp="1"/>
          </p:cNvSpPr>
          <p:nvPr/>
        </p:nvSpPr>
        <p:spPr>
          <a:xfrm>
            <a:off x="895350" y="3857625"/>
            <a:ext cx="18097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A call</a:t>
            </a:r>
          </a:p>
        </p:txBody>
      </p:sp>
      <p:sp>
        <p:nvSpPr>
          <p:cNvPr id="9" name="Rectangle 8">
            <a:extLst>
              <a:ext uri="{FF2B5EF4-FFF2-40B4-BE49-F238E27FC236}">
                <a16:creationId xmlns:a16="http://schemas.microsoft.com/office/drawing/2014/main" id="{C8F1971D-BC8D-4CB1-AB07-9B2A6B3CA2D3}"/>
              </a:ext>
            </a:extLst>
          </p:cNvPr>
          <p:cNvSpPr>
            <a:spLocks noGrp="1"/>
          </p:cNvSpPr>
          <p:nvPr/>
        </p:nvSpPr>
        <p:spPr>
          <a:xfrm>
            <a:off x="2705100" y="3857625"/>
            <a:ext cx="83820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May I call Thursday to see how you are doing?</a:t>
            </a:r>
          </a:p>
        </p:txBody>
      </p:sp>
      <p:sp>
        <p:nvSpPr>
          <p:cNvPr id="10" name="Rectangle 9">
            <a:extLst>
              <a:ext uri="{FF2B5EF4-FFF2-40B4-BE49-F238E27FC236}">
                <a16:creationId xmlns:a16="http://schemas.microsoft.com/office/drawing/2014/main" id="{314D660F-8397-4953-991A-61DD7CC057FA}"/>
              </a:ext>
            </a:extLst>
          </p:cNvPr>
          <p:cNvSpPr>
            <a:spLocks noGrp="1"/>
          </p:cNvSpPr>
          <p:nvPr/>
        </p:nvSpPr>
        <p:spPr>
          <a:xfrm>
            <a:off x="666750" y="4552950"/>
            <a:ext cx="76200" cy="0"/>
          </a:xfrm>
          <a:prstGeom prst="rect">
            <a:avLst/>
          </a:prstGeom>
          <a:ln w="0">
            <a:noFill/>
          </a:ln>
        </p:spPr>
      </p:sp>
      <p:sp>
        <p:nvSpPr>
          <p:cNvPr id="11" name="Rectangle 10">
            <a:extLst>
              <a:ext uri="{FF2B5EF4-FFF2-40B4-BE49-F238E27FC236}">
                <a16:creationId xmlns:a16="http://schemas.microsoft.com/office/drawing/2014/main" id="{DF6A2BBE-102E-419E-A88F-4105F38D7F1A}"/>
              </a:ext>
            </a:extLst>
          </p:cNvPr>
          <p:cNvSpPr>
            <a:spLocks noGrp="1"/>
          </p:cNvSpPr>
          <p:nvPr/>
        </p:nvSpPr>
        <p:spPr>
          <a:xfrm>
            <a:off x="895350" y="4467225"/>
            <a:ext cx="18097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A meal</a:t>
            </a:r>
          </a:p>
        </p:txBody>
      </p:sp>
      <p:sp>
        <p:nvSpPr>
          <p:cNvPr id="12" name="Rectangle 11">
            <a:extLst>
              <a:ext uri="{FF2B5EF4-FFF2-40B4-BE49-F238E27FC236}">
                <a16:creationId xmlns:a16="http://schemas.microsoft.com/office/drawing/2014/main" id="{BC3C567F-A44D-4BBF-83F2-3A61E594CB13}"/>
              </a:ext>
            </a:extLst>
          </p:cNvPr>
          <p:cNvSpPr>
            <a:spLocks noGrp="1"/>
          </p:cNvSpPr>
          <p:nvPr/>
        </p:nvSpPr>
        <p:spPr>
          <a:xfrm>
            <a:off x="2705100" y="4467225"/>
            <a:ext cx="83820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Could we bring dinner on Tuesday?</a:t>
            </a:r>
          </a:p>
        </p:txBody>
      </p:sp>
      <p:sp>
        <p:nvSpPr>
          <p:cNvPr id="13" name="Rectangle 12">
            <a:extLst>
              <a:ext uri="{FF2B5EF4-FFF2-40B4-BE49-F238E27FC236}">
                <a16:creationId xmlns:a16="http://schemas.microsoft.com/office/drawing/2014/main" id="{9715E5BD-78D6-4D47-B412-0E7AA410D215}"/>
              </a:ext>
            </a:extLst>
          </p:cNvPr>
          <p:cNvSpPr>
            <a:spLocks noGrp="1"/>
          </p:cNvSpPr>
          <p:nvPr/>
        </p:nvSpPr>
        <p:spPr>
          <a:xfrm>
            <a:off x="666750" y="5162550"/>
            <a:ext cx="76200" cy="0"/>
          </a:xfrm>
          <a:prstGeom prst="rect">
            <a:avLst/>
          </a:prstGeom>
          <a:ln w="0">
            <a:noFill/>
          </a:ln>
        </p:spPr>
      </p:sp>
      <p:sp>
        <p:nvSpPr>
          <p:cNvPr id="14" name="Rectangle 13">
            <a:extLst>
              <a:ext uri="{FF2B5EF4-FFF2-40B4-BE49-F238E27FC236}">
                <a16:creationId xmlns:a16="http://schemas.microsoft.com/office/drawing/2014/main" id="{9A3B8FC8-E50A-49B3-AAA9-811DB39D891C}"/>
              </a:ext>
            </a:extLst>
          </p:cNvPr>
          <p:cNvSpPr>
            <a:spLocks noGrp="1"/>
          </p:cNvSpPr>
          <p:nvPr/>
        </p:nvSpPr>
        <p:spPr>
          <a:xfrm>
            <a:off x="895350" y="5076825"/>
            <a:ext cx="18097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A break</a:t>
            </a:r>
          </a:p>
        </p:txBody>
      </p:sp>
      <p:sp>
        <p:nvSpPr>
          <p:cNvPr id="15" name="Rectangle 14">
            <a:extLst>
              <a:ext uri="{FF2B5EF4-FFF2-40B4-BE49-F238E27FC236}">
                <a16:creationId xmlns:a16="http://schemas.microsoft.com/office/drawing/2014/main" id="{5F81C9BC-8680-49C3-B59F-8D8ABBD52E8F}"/>
              </a:ext>
            </a:extLst>
          </p:cNvPr>
          <p:cNvSpPr>
            <a:spLocks noGrp="1"/>
          </p:cNvSpPr>
          <p:nvPr/>
        </p:nvSpPr>
        <p:spPr>
          <a:xfrm>
            <a:off x="2705100" y="5076825"/>
            <a:ext cx="83820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Could someone cover your church responsibility this month?</a:t>
            </a:r>
          </a:p>
        </p:txBody>
      </p:sp>
      <p:sp>
        <p:nvSpPr>
          <p:cNvPr id="16" name="Rectangle 15">
            <a:extLst>
              <a:ext uri="{FF2B5EF4-FFF2-40B4-BE49-F238E27FC236}">
                <a16:creationId xmlns:a16="http://schemas.microsoft.com/office/drawing/2014/main" id="{FEA0ACEB-1492-4659-8214-98757046DD7D}"/>
              </a:ext>
            </a:extLst>
          </p:cNvPr>
          <p:cNvSpPr>
            <a:spLocks noGrp="1"/>
          </p:cNvSpPr>
          <p:nvPr/>
        </p:nvSpPr>
        <p:spPr>
          <a:xfrm>
            <a:off x="666750" y="5905500"/>
            <a:ext cx="95250" cy="552450"/>
          </a:xfrm>
          <a:prstGeom prst="rect">
            <a:avLst/>
          </a:prstGeom>
          <a:solidFill>
            <a:srgbClr val="F2B128"/>
          </a:solidFill>
          <a:ln w="0">
            <a:noFill/>
          </a:ln>
        </p:spPr>
      </p:sp>
      <p:sp>
        <p:nvSpPr>
          <p:cNvPr id="17" name="Rectangle 16">
            <a:extLst>
              <a:ext uri="{FF2B5EF4-FFF2-40B4-BE49-F238E27FC236}">
                <a16:creationId xmlns:a16="http://schemas.microsoft.com/office/drawing/2014/main" id="{13C55C7A-CA16-4293-B80A-DC6A2085B5F3}"/>
              </a:ext>
            </a:extLst>
          </p:cNvPr>
          <p:cNvSpPr>
            <a:spLocks noGrp="1"/>
          </p:cNvSpPr>
          <p:nvPr/>
        </p:nvSpPr>
        <p:spPr>
          <a:xfrm>
            <a:off x="933450" y="586740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The caregiver remains free to accept, decline, or adjust the offer.</a:t>
            </a:r>
          </a:p>
        </p:txBody>
      </p:sp>
    </p:spTree>
    <p:extLst>
      <p:ext uri="{BB962C8B-B14F-4D97-AF65-F5344CB8AC3E}">
        <p14:creationId xmlns:p14="http://schemas.microsoft.com/office/powerpoint/2010/main" val="332396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B80D9B-F07C-4B5A-8445-0107BE6FB145}"/>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5AA09334-0663-46D9-B29D-946B2429DD31}"/>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Care within our capacity</a:t>
            </a:r>
          </a:p>
        </p:txBody>
      </p:sp>
      <p:sp>
        <p:nvSpPr>
          <p:cNvPr id="3" name="Rectangle 2">
            <a:extLst>
              <a:ext uri="{FF2B5EF4-FFF2-40B4-BE49-F238E27FC236}">
                <a16:creationId xmlns:a16="http://schemas.microsoft.com/office/drawing/2014/main" id="{975324DF-3D44-4054-A728-8007C9DA668C}"/>
              </a:ext>
            </a:extLst>
          </p:cNvPr>
          <p:cNvSpPr>
            <a:spLocks noGrp="1"/>
          </p:cNvSpPr>
          <p:nvPr/>
        </p:nvSpPr>
        <p:spPr>
          <a:xfrm>
            <a:off x="10001250" y="228600"/>
            <a:ext cx="1809750" cy="647700"/>
          </a:xfrm>
          <a:prstGeom prst="rect">
            <a:avLst/>
          </a:prstGeom>
          <a:solidFill>
            <a:srgbClr val="FFFFFF"/>
          </a:solidFill>
          <a:ln w="0">
            <a:noFill/>
          </a:ln>
        </p:spPr>
      </p:sp>
      <p:pic>
        <p:nvPicPr>
          <p:cNvPr id="14" name="Picture 13"/>
          <p:cNvPicPr>
            <a:picLocks noChangeAspect="1"/>
          </p:cNvPicPr>
          <p:nvPr/>
        </p:nvPicPr>
        <p:blipFill>
          <a:blip r:embed="rId3"/>
          <a:stretch/>
        </p:blipFill>
        <p:spPr>
          <a:xfrm>
            <a:off x="10106025" y="285750"/>
            <a:ext cx="1600200" cy="533400"/>
          </a:xfrm>
          <a:prstGeom prst="rect">
            <a:avLst/>
          </a:prstGeom>
        </p:spPr>
      </p:pic>
      <p:sp>
        <p:nvSpPr>
          <p:cNvPr id="5" name="Rectangle 4">
            <a:extLst>
              <a:ext uri="{FF2B5EF4-FFF2-40B4-BE49-F238E27FC236}">
                <a16:creationId xmlns:a16="http://schemas.microsoft.com/office/drawing/2014/main" id="{37E98333-BD62-46BD-8F7D-59C24DD44F5B}"/>
              </a:ext>
            </a:extLst>
          </p:cNvPr>
          <p:cNvSpPr>
            <a:spLocks noGrp="1"/>
          </p:cNvSpPr>
          <p:nvPr/>
        </p:nvSpPr>
        <p:spPr>
          <a:xfrm>
            <a:off x="1047750" y="1428750"/>
            <a:ext cx="10096500" cy="666750"/>
          </a:xfrm>
          <a:prstGeom prst="rect">
            <a:avLst/>
          </a:prstGeom>
          <a:noFill/>
          <a:ln w="0">
            <a:noFill/>
          </a:ln>
        </p:spPr>
        <p:txBody>
          <a:bodyPr anchor="ctr">
            <a:normAutofit/>
          </a:bodyPr>
          <a:lstStyle/>
          <a:p>
            <a:pPr algn="ct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A healthy ministry asks two questions</a:t>
            </a:r>
          </a:p>
        </p:txBody>
      </p:sp>
      <p:sp>
        <p:nvSpPr>
          <p:cNvPr id="6" name="Rectangle 5">
            <a:extLst>
              <a:ext uri="{FF2B5EF4-FFF2-40B4-BE49-F238E27FC236}">
                <a16:creationId xmlns:a16="http://schemas.microsoft.com/office/drawing/2014/main" id="{412F4152-7BA8-437D-8DD3-38BC3025AC67}"/>
              </a:ext>
            </a:extLst>
          </p:cNvPr>
          <p:cNvSpPr>
            <a:spLocks noGrp="1"/>
          </p:cNvSpPr>
          <p:nvPr/>
        </p:nvSpPr>
        <p:spPr>
          <a:xfrm>
            <a:off x="1047750" y="2667000"/>
            <a:ext cx="4476750" cy="952500"/>
          </a:xfrm>
          <a:prstGeom prst="rect">
            <a:avLst/>
          </a:prstGeom>
          <a:noFill/>
          <a:ln w="0">
            <a:noFill/>
          </a:ln>
        </p:spPr>
        <p:txBody>
          <a:bodyPr anchor="ctr">
            <a:normAutofit/>
          </a:bodyPr>
          <a:lstStyle/>
          <a:p>
            <a:pPr algn="ctr">
              <a:defRPr sz="2625" b="1">
                <a:solidFill>
                  <a:srgbClr val="F2B128"/>
                </a:solidFill>
                <a:latin typeface="DejaVu Sans"/>
                <a:ea typeface="DejaVu Sans"/>
                <a:cs typeface="DejaVu Sans"/>
              </a:defRPr>
            </a:pPr>
            <a:r>
              <a:rPr sz="2625" b="1">
                <a:solidFill>
                  <a:srgbClr val="F2B128"/>
                </a:solidFill>
                <a:latin typeface="DejaVu Sans"/>
                <a:ea typeface="DejaVu Sans"/>
                <a:cs typeface="DejaVu Sans"/>
              </a:rPr>
              <a:t>What can I offer reliably?</a:t>
            </a:r>
          </a:p>
        </p:txBody>
      </p:sp>
      <p:sp>
        <p:nvSpPr>
          <p:cNvPr id="7" name="Rectangle 6">
            <a:extLst>
              <a:ext uri="{FF2B5EF4-FFF2-40B4-BE49-F238E27FC236}">
                <a16:creationId xmlns:a16="http://schemas.microsoft.com/office/drawing/2014/main" id="{6AD604C1-AE67-4ED7-8624-8AD7A3946C97}"/>
              </a:ext>
            </a:extLst>
          </p:cNvPr>
          <p:cNvSpPr>
            <a:spLocks noGrp="1"/>
          </p:cNvSpPr>
          <p:nvPr/>
        </p:nvSpPr>
        <p:spPr>
          <a:xfrm>
            <a:off x="6667500" y="2667000"/>
            <a:ext cx="4476750" cy="952500"/>
          </a:xfrm>
          <a:prstGeom prst="rect">
            <a:avLst/>
          </a:prstGeom>
          <a:noFill/>
          <a:ln w="0">
            <a:noFill/>
          </a:ln>
        </p:spPr>
        <p:txBody>
          <a:bodyPr anchor="ctr">
            <a:normAutofit/>
          </a:bodyPr>
          <a:lstStyle/>
          <a:p>
            <a:pPr algn="ctr">
              <a:defRPr sz="2625" b="1">
                <a:solidFill>
                  <a:srgbClr val="F2B128"/>
                </a:solidFill>
                <a:latin typeface="DejaVu Sans"/>
                <a:ea typeface="DejaVu Sans"/>
                <a:cs typeface="DejaVu Sans"/>
              </a:defRPr>
            </a:pPr>
            <a:r>
              <a:rPr sz="2625" b="1">
                <a:solidFill>
                  <a:srgbClr val="F2B128"/>
                </a:solidFill>
                <a:latin typeface="DejaVu Sans"/>
                <a:ea typeface="DejaVu Sans"/>
                <a:cs typeface="DejaVu Sans"/>
              </a:rPr>
              <a:t>What limits must others respect?</a:t>
            </a:r>
          </a:p>
        </p:txBody>
      </p:sp>
      <p:sp>
        <p:nvSpPr>
          <p:cNvPr id="8" name="Rectangle 7">
            <a:extLst>
              <a:ext uri="{FF2B5EF4-FFF2-40B4-BE49-F238E27FC236}">
                <a16:creationId xmlns:a16="http://schemas.microsoft.com/office/drawing/2014/main" id="{9F58FD32-B25E-454A-B268-26FBEA8C8494}"/>
              </a:ext>
            </a:extLst>
          </p:cNvPr>
          <p:cNvSpPr>
            <a:spLocks noGrp="1"/>
          </p:cNvSpPr>
          <p:nvPr/>
        </p:nvSpPr>
        <p:spPr>
          <a:xfrm>
            <a:off x="1619250" y="4095750"/>
            <a:ext cx="8953500" cy="952500"/>
          </a:xfrm>
          <a:prstGeom prst="rect">
            <a:avLst/>
          </a:prstGeom>
          <a:noFill/>
          <a:ln w="0">
            <a:noFill/>
          </a:ln>
        </p:spPr>
        <p:txBody>
          <a:bodyPr anchor="ctr">
            <a:normAutofit/>
          </a:bodyPr>
          <a:lstStyle/>
          <a:p>
            <a:pPr algn="ct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Small, scheduled, shared service protects volunteers and the people receiving care.</a:t>
            </a:r>
          </a:p>
        </p:txBody>
      </p:sp>
      <p:sp>
        <p:nvSpPr>
          <p:cNvPr id="9" name="Rectangle 8">
            <a:extLst>
              <a:ext uri="{FF2B5EF4-FFF2-40B4-BE49-F238E27FC236}">
                <a16:creationId xmlns:a16="http://schemas.microsoft.com/office/drawing/2014/main" id="{C3C16CEA-0062-4F88-A73B-FE61FC6BEE2D}"/>
              </a:ext>
            </a:extLst>
          </p:cNvPr>
          <p:cNvSpPr>
            <a:spLocks noGrp="1"/>
          </p:cNvSpPr>
          <p:nvPr/>
        </p:nvSpPr>
        <p:spPr>
          <a:xfrm>
            <a:off x="666750" y="5781675"/>
            <a:ext cx="95250" cy="552450"/>
          </a:xfrm>
          <a:prstGeom prst="rect">
            <a:avLst/>
          </a:prstGeom>
          <a:solidFill>
            <a:srgbClr val="F2B128"/>
          </a:solidFill>
          <a:ln w="0">
            <a:noFill/>
          </a:ln>
        </p:spPr>
      </p:sp>
      <p:sp>
        <p:nvSpPr>
          <p:cNvPr id="10" name="Rectangle 9">
            <a:extLst>
              <a:ext uri="{FF2B5EF4-FFF2-40B4-BE49-F238E27FC236}">
                <a16:creationId xmlns:a16="http://schemas.microsoft.com/office/drawing/2014/main" id="{FD3BC229-61DE-430F-8123-A782DB57C860}"/>
              </a:ext>
            </a:extLst>
          </p:cNvPr>
          <p:cNvSpPr>
            <a:spLocks noGrp="1"/>
          </p:cNvSpPr>
          <p:nvPr/>
        </p:nvSpPr>
        <p:spPr>
          <a:xfrm>
            <a:off x="933450" y="5743575"/>
            <a:ext cx="10287000" cy="60960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A dependable fifteen-minute call can matter more than an open-ended promise.</a:t>
            </a:r>
          </a:p>
        </p:txBody>
      </p:sp>
    </p:spTree>
    <p:extLst>
      <p:ext uri="{BB962C8B-B14F-4D97-AF65-F5344CB8AC3E}">
        <p14:creationId xmlns:p14="http://schemas.microsoft.com/office/powerpoint/2010/main" val="1382391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AF099E-746C-47A8-B331-774B5F647DBD}"/>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7FAA5BC6-08C6-42B1-BFF2-E7984404C53E}"/>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More than hands-on care</a:t>
            </a:r>
          </a:p>
        </p:txBody>
      </p:sp>
      <p:pic>
        <p:nvPicPr>
          <p:cNvPr id="21" name="Picture 20"/>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B5410682-558F-4C9F-9630-A580AFED3FA8}"/>
              </a:ext>
            </a:extLst>
          </p:cNvPr>
          <p:cNvSpPr>
            <a:spLocks noGrp="1"/>
          </p:cNvSpPr>
          <p:nvPr/>
        </p:nvSpPr>
        <p:spPr>
          <a:xfrm>
            <a:off x="666750" y="1609725"/>
            <a:ext cx="76200" cy="0"/>
          </a:xfrm>
          <a:prstGeom prst="rect">
            <a:avLst/>
          </a:prstGeom>
          <a:ln w="0">
            <a:noFill/>
          </a:ln>
        </p:spPr>
      </p:sp>
      <p:sp>
        <p:nvSpPr>
          <p:cNvPr id="5" name="Rectangle 4">
            <a:extLst>
              <a:ext uri="{FF2B5EF4-FFF2-40B4-BE49-F238E27FC236}">
                <a16:creationId xmlns:a16="http://schemas.microsoft.com/office/drawing/2014/main" id="{03A630A4-8A5A-4CEA-B06C-0AD6FEC8A2AA}"/>
              </a:ext>
            </a:extLst>
          </p:cNvPr>
          <p:cNvSpPr>
            <a:spLocks noGrp="1"/>
          </p:cNvSpPr>
          <p:nvPr/>
        </p:nvSpPr>
        <p:spPr>
          <a:xfrm>
            <a:off x="895350" y="1524000"/>
            <a:ext cx="2762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Listen and pray</a:t>
            </a:r>
          </a:p>
        </p:txBody>
      </p:sp>
      <p:sp>
        <p:nvSpPr>
          <p:cNvPr id="6" name="Rectangle 5">
            <a:extLst>
              <a:ext uri="{FF2B5EF4-FFF2-40B4-BE49-F238E27FC236}">
                <a16:creationId xmlns:a16="http://schemas.microsoft.com/office/drawing/2014/main" id="{8254217F-CF65-4186-BF95-E16FC6FC2B3A}"/>
              </a:ext>
            </a:extLst>
          </p:cNvPr>
          <p:cNvSpPr>
            <a:spLocks noGrp="1"/>
          </p:cNvSpPr>
          <p:nvPr/>
        </p:nvSpPr>
        <p:spPr>
          <a:xfrm>
            <a:off x="3657600" y="1524000"/>
            <a:ext cx="7429500" cy="514350"/>
          </a:xfrm>
          <a:prstGeom prst="rect">
            <a:avLst/>
          </a:prstGeom>
          <a:noFill/>
          <a:ln w="0">
            <a:noFill/>
          </a:ln>
        </p:spPr>
        <p:txBody>
          <a:bodyPr anchor="ctr">
            <a:normAutofit/>
          </a:bodyPr>
          <a:lstStyle/>
          <a:p>
            <a:pPr algn="l">
              <a:defRPr sz="1725" b="0">
                <a:solidFill>
                  <a:srgbClr val="183142"/>
                </a:solidFill>
                <a:latin typeface="DejaVu Sans"/>
                <a:ea typeface="DejaVu Sans"/>
                <a:cs typeface="DejaVu Sans"/>
              </a:defRPr>
            </a:pPr>
            <a:r>
              <a:rPr sz="1725" b="0">
                <a:solidFill>
                  <a:srgbClr val="183142"/>
                </a:solidFill>
                <a:latin typeface="DejaVu Sans"/>
                <a:ea typeface="DejaVu Sans"/>
                <a:cs typeface="DejaVu Sans"/>
              </a:rPr>
              <a:t>Conversation, encouragement, worship support, and prayer</a:t>
            </a:r>
          </a:p>
        </p:txBody>
      </p:sp>
      <p:sp>
        <p:nvSpPr>
          <p:cNvPr id="7" name="Rectangle 6">
            <a:extLst>
              <a:ext uri="{FF2B5EF4-FFF2-40B4-BE49-F238E27FC236}">
                <a16:creationId xmlns:a16="http://schemas.microsoft.com/office/drawing/2014/main" id="{652DD0E7-D79B-4AF3-9FDF-B84EA26AEF0E}"/>
              </a:ext>
            </a:extLst>
          </p:cNvPr>
          <p:cNvSpPr>
            <a:spLocks noGrp="1"/>
          </p:cNvSpPr>
          <p:nvPr/>
        </p:nvSpPr>
        <p:spPr>
          <a:xfrm>
            <a:off x="666750" y="2524125"/>
            <a:ext cx="76200" cy="0"/>
          </a:xfrm>
          <a:prstGeom prst="rect">
            <a:avLst/>
          </a:prstGeom>
          <a:ln w="0">
            <a:noFill/>
          </a:ln>
        </p:spPr>
      </p:sp>
      <p:sp>
        <p:nvSpPr>
          <p:cNvPr id="8" name="Rectangle 7">
            <a:extLst>
              <a:ext uri="{FF2B5EF4-FFF2-40B4-BE49-F238E27FC236}">
                <a16:creationId xmlns:a16="http://schemas.microsoft.com/office/drawing/2014/main" id="{7043C55E-1CB6-4698-B5ED-2F3C35553CC9}"/>
              </a:ext>
            </a:extLst>
          </p:cNvPr>
          <p:cNvSpPr>
            <a:spLocks noGrp="1"/>
          </p:cNvSpPr>
          <p:nvPr/>
        </p:nvSpPr>
        <p:spPr>
          <a:xfrm>
            <a:off x="895350" y="2438400"/>
            <a:ext cx="2762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Organize</a:t>
            </a:r>
          </a:p>
        </p:txBody>
      </p:sp>
      <p:sp>
        <p:nvSpPr>
          <p:cNvPr id="9" name="Rectangle 8">
            <a:extLst>
              <a:ext uri="{FF2B5EF4-FFF2-40B4-BE49-F238E27FC236}">
                <a16:creationId xmlns:a16="http://schemas.microsoft.com/office/drawing/2014/main" id="{44B40616-828C-419F-9EBE-5962B92E3019}"/>
              </a:ext>
            </a:extLst>
          </p:cNvPr>
          <p:cNvSpPr>
            <a:spLocks noGrp="1"/>
          </p:cNvSpPr>
          <p:nvPr/>
        </p:nvSpPr>
        <p:spPr>
          <a:xfrm>
            <a:off x="3657600" y="2438400"/>
            <a:ext cx="7429500" cy="514350"/>
          </a:xfrm>
          <a:prstGeom prst="rect">
            <a:avLst/>
          </a:prstGeom>
          <a:noFill/>
          <a:ln w="0">
            <a:noFill/>
          </a:ln>
        </p:spPr>
        <p:txBody>
          <a:bodyPr anchor="ctr">
            <a:normAutofit/>
          </a:bodyPr>
          <a:lstStyle/>
          <a:p>
            <a:pPr algn="l">
              <a:defRPr sz="1725" b="0">
                <a:solidFill>
                  <a:srgbClr val="183142"/>
                </a:solidFill>
                <a:latin typeface="DejaVu Sans"/>
                <a:ea typeface="DejaVu Sans"/>
                <a:cs typeface="DejaVu Sans"/>
              </a:defRPr>
            </a:pPr>
            <a:r>
              <a:rPr sz="1725" b="0">
                <a:solidFill>
                  <a:srgbClr val="183142"/>
                </a:solidFill>
                <a:latin typeface="DejaVu Sans"/>
                <a:ea typeface="DejaVu Sans"/>
                <a:cs typeface="DejaVu Sans"/>
              </a:rPr>
              <a:t>Schedules, volunteer coordination, follow-up, and resource lists</a:t>
            </a:r>
          </a:p>
        </p:txBody>
      </p:sp>
      <p:sp>
        <p:nvSpPr>
          <p:cNvPr id="10" name="Rectangle 9">
            <a:extLst>
              <a:ext uri="{FF2B5EF4-FFF2-40B4-BE49-F238E27FC236}">
                <a16:creationId xmlns:a16="http://schemas.microsoft.com/office/drawing/2014/main" id="{7081A986-2C7C-4AC4-B759-1A4B1A4F1423}"/>
              </a:ext>
            </a:extLst>
          </p:cNvPr>
          <p:cNvSpPr>
            <a:spLocks noGrp="1"/>
          </p:cNvSpPr>
          <p:nvPr/>
        </p:nvSpPr>
        <p:spPr>
          <a:xfrm>
            <a:off x="666750" y="3438525"/>
            <a:ext cx="76200" cy="0"/>
          </a:xfrm>
          <a:prstGeom prst="rect">
            <a:avLst/>
          </a:prstGeom>
          <a:ln w="0">
            <a:noFill/>
          </a:ln>
        </p:spPr>
      </p:sp>
      <p:sp>
        <p:nvSpPr>
          <p:cNvPr id="11" name="Rectangle 10">
            <a:extLst>
              <a:ext uri="{FF2B5EF4-FFF2-40B4-BE49-F238E27FC236}">
                <a16:creationId xmlns:a16="http://schemas.microsoft.com/office/drawing/2014/main" id="{A2C0E659-AD87-454F-9B4E-9883FF643F07}"/>
              </a:ext>
            </a:extLst>
          </p:cNvPr>
          <p:cNvSpPr>
            <a:spLocks noGrp="1"/>
          </p:cNvSpPr>
          <p:nvPr/>
        </p:nvSpPr>
        <p:spPr>
          <a:xfrm>
            <a:off x="895350" y="3352800"/>
            <a:ext cx="2762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Teach and connect</a:t>
            </a:r>
          </a:p>
        </p:txBody>
      </p:sp>
      <p:sp>
        <p:nvSpPr>
          <p:cNvPr id="12" name="Rectangle 11">
            <a:extLst>
              <a:ext uri="{FF2B5EF4-FFF2-40B4-BE49-F238E27FC236}">
                <a16:creationId xmlns:a16="http://schemas.microsoft.com/office/drawing/2014/main" id="{45ECBB79-F62D-479B-A1FF-DAF90E3264F2}"/>
              </a:ext>
            </a:extLst>
          </p:cNvPr>
          <p:cNvSpPr>
            <a:spLocks noGrp="1"/>
          </p:cNvSpPr>
          <p:nvPr/>
        </p:nvSpPr>
        <p:spPr>
          <a:xfrm>
            <a:off x="3657600" y="3352800"/>
            <a:ext cx="7429500" cy="514350"/>
          </a:xfrm>
          <a:prstGeom prst="rect">
            <a:avLst/>
          </a:prstGeom>
          <a:noFill/>
          <a:ln w="0">
            <a:noFill/>
          </a:ln>
        </p:spPr>
        <p:txBody>
          <a:bodyPr anchor="ctr">
            <a:normAutofit fontScale="99120"/>
          </a:bodyPr>
          <a:lstStyle/>
          <a:p>
            <a:pPr algn="l">
              <a:defRPr sz="1725" b="0">
                <a:solidFill>
                  <a:srgbClr val="183142"/>
                </a:solidFill>
                <a:latin typeface="DejaVu Sans"/>
                <a:ea typeface="DejaVu Sans"/>
                <a:cs typeface="DejaVu Sans"/>
              </a:defRPr>
            </a:pPr>
            <a:r>
              <a:rPr sz="1725" b="0">
                <a:solidFill>
                  <a:srgbClr val="183142"/>
                </a:solidFill>
                <a:latin typeface="DejaVu Sans"/>
                <a:ea typeface="DejaVu Sans"/>
                <a:cs typeface="DejaVu Sans"/>
              </a:rPr>
              <a:t>Short classes, lived experience, community contacts, and referrals</a:t>
            </a:r>
          </a:p>
        </p:txBody>
      </p:sp>
      <p:sp>
        <p:nvSpPr>
          <p:cNvPr id="13" name="Rectangle 12">
            <a:extLst>
              <a:ext uri="{FF2B5EF4-FFF2-40B4-BE49-F238E27FC236}">
                <a16:creationId xmlns:a16="http://schemas.microsoft.com/office/drawing/2014/main" id="{D7DCC5A3-5EB7-4684-8A4C-AA121A119CFF}"/>
              </a:ext>
            </a:extLst>
          </p:cNvPr>
          <p:cNvSpPr>
            <a:spLocks noGrp="1"/>
          </p:cNvSpPr>
          <p:nvPr/>
        </p:nvSpPr>
        <p:spPr>
          <a:xfrm>
            <a:off x="666750" y="4352925"/>
            <a:ext cx="76200" cy="0"/>
          </a:xfrm>
          <a:prstGeom prst="rect">
            <a:avLst/>
          </a:prstGeom>
          <a:ln w="0">
            <a:noFill/>
          </a:ln>
        </p:spPr>
      </p:sp>
      <p:sp>
        <p:nvSpPr>
          <p:cNvPr id="14" name="Rectangle 13">
            <a:extLst>
              <a:ext uri="{FF2B5EF4-FFF2-40B4-BE49-F238E27FC236}">
                <a16:creationId xmlns:a16="http://schemas.microsoft.com/office/drawing/2014/main" id="{F4A5C9F1-ED2E-4E1A-A3FD-69F44BBE371E}"/>
              </a:ext>
            </a:extLst>
          </p:cNvPr>
          <p:cNvSpPr>
            <a:spLocks noGrp="1"/>
          </p:cNvSpPr>
          <p:nvPr/>
        </p:nvSpPr>
        <p:spPr>
          <a:xfrm>
            <a:off x="895350" y="4267200"/>
            <a:ext cx="2762250" cy="457200"/>
          </a:xfrm>
          <a:prstGeom prst="rect">
            <a:avLst/>
          </a:prstGeom>
          <a:noFill/>
          <a:ln w="0">
            <a:noFill/>
          </a:ln>
        </p:spPr>
        <p:txBody>
          <a:bodyPr anchor="ctr">
            <a:normAutofit fontScale="91998"/>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Offer practical help</a:t>
            </a:r>
          </a:p>
        </p:txBody>
      </p:sp>
      <p:sp>
        <p:nvSpPr>
          <p:cNvPr id="15" name="Rectangle 14">
            <a:extLst>
              <a:ext uri="{FF2B5EF4-FFF2-40B4-BE49-F238E27FC236}">
                <a16:creationId xmlns:a16="http://schemas.microsoft.com/office/drawing/2014/main" id="{24C92A80-3F21-42CE-B22E-600DA012FE02}"/>
              </a:ext>
            </a:extLst>
          </p:cNvPr>
          <p:cNvSpPr>
            <a:spLocks noGrp="1"/>
          </p:cNvSpPr>
          <p:nvPr/>
        </p:nvSpPr>
        <p:spPr>
          <a:xfrm>
            <a:off x="3657600" y="4267200"/>
            <a:ext cx="7429500" cy="514350"/>
          </a:xfrm>
          <a:prstGeom prst="rect">
            <a:avLst/>
          </a:prstGeom>
          <a:noFill/>
          <a:ln w="0">
            <a:noFill/>
          </a:ln>
        </p:spPr>
        <p:txBody>
          <a:bodyPr anchor="ctr">
            <a:normAutofit/>
          </a:bodyPr>
          <a:lstStyle/>
          <a:p>
            <a:pPr algn="l">
              <a:defRPr sz="1725" b="0">
                <a:solidFill>
                  <a:srgbClr val="183142"/>
                </a:solidFill>
                <a:latin typeface="DejaVu Sans"/>
                <a:ea typeface="DejaVu Sans"/>
                <a:cs typeface="DejaVu Sans"/>
              </a:defRPr>
            </a:pPr>
            <a:r>
              <a:rPr sz="1725" b="0">
                <a:solidFill>
                  <a:srgbClr val="183142"/>
                </a:solidFill>
                <a:latin typeface="DejaVu Sans"/>
                <a:ea typeface="DejaVu Sans"/>
                <a:cs typeface="DejaVu Sans"/>
              </a:rPr>
              <a:t>Meals, rides, home tasks, calls, visits, or technology</a:t>
            </a:r>
          </a:p>
        </p:txBody>
      </p:sp>
      <p:sp>
        <p:nvSpPr>
          <p:cNvPr id="16" name="Rectangle 15">
            <a:extLst>
              <a:ext uri="{FF2B5EF4-FFF2-40B4-BE49-F238E27FC236}">
                <a16:creationId xmlns:a16="http://schemas.microsoft.com/office/drawing/2014/main" id="{617054CD-DFD0-424E-A854-37F9CA3FB8B1}"/>
              </a:ext>
            </a:extLst>
          </p:cNvPr>
          <p:cNvSpPr>
            <a:spLocks noGrp="1"/>
          </p:cNvSpPr>
          <p:nvPr/>
        </p:nvSpPr>
        <p:spPr>
          <a:xfrm>
            <a:off x="1285875" y="5286375"/>
            <a:ext cx="9620250" cy="571500"/>
          </a:xfrm>
          <a:prstGeom prst="rect">
            <a:avLst/>
          </a:prstGeom>
          <a:noFill/>
          <a:ln w="0">
            <a:noFill/>
          </a:ln>
        </p:spPr>
        <p:txBody>
          <a:bodyPr anchor="ctr">
            <a:normAutofit fontScale="86478" lnSpcReduction="20000"/>
          </a:bodyPr>
          <a:lstStyle/>
          <a:p>
            <a:pPr algn="ctr">
              <a:defRPr sz="2175" b="1">
                <a:solidFill>
                  <a:srgbClr val="138997"/>
                </a:solidFill>
                <a:latin typeface="DejaVu Sans"/>
                <a:ea typeface="DejaVu Sans"/>
                <a:cs typeface="DejaVu Sans"/>
              </a:defRPr>
            </a:pPr>
            <a:r>
              <a:rPr sz="2175" b="1">
                <a:solidFill>
                  <a:srgbClr val="138997"/>
                </a:solidFill>
                <a:latin typeface="DejaVu Sans"/>
                <a:ea typeface="DejaVu Sans"/>
                <a:cs typeface="DejaVu Sans"/>
              </a:rPr>
              <a:t>The goal is to help many people discover one meaningful way to care.</a:t>
            </a:r>
          </a:p>
        </p:txBody>
      </p:sp>
      <p:sp>
        <p:nvSpPr>
          <p:cNvPr id="17" name="Rectangle 16">
            <a:extLst>
              <a:ext uri="{FF2B5EF4-FFF2-40B4-BE49-F238E27FC236}">
                <a16:creationId xmlns:a16="http://schemas.microsoft.com/office/drawing/2014/main" id="{F596808B-2E6F-4354-92BE-DDAF1C2D9D7D}"/>
              </a:ext>
            </a:extLst>
          </p:cNvPr>
          <p:cNvSpPr>
            <a:spLocks noGrp="1"/>
          </p:cNvSpPr>
          <p:nvPr/>
        </p:nvSpPr>
        <p:spPr>
          <a:xfrm>
            <a:off x="666750" y="6019800"/>
            <a:ext cx="95250" cy="552450"/>
          </a:xfrm>
          <a:prstGeom prst="rect">
            <a:avLst/>
          </a:prstGeom>
          <a:solidFill>
            <a:srgbClr val="F2B128"/>
          </a:solidFill>
          <a:ln w="0">
            <a:noFill/>
          </a:ln>
        </p:spPr>
      </p:sp>
      <p:sp>
        <p:nvSpPr>
          <p:cNvPr id="18" name="Rectangle 17">
            <a:extLst>
              <a:ext uri="{FF2B5EF4-FFF2-40B4-BE49-F238E27FC236}">
                <a16:creationId xmlns:a16="http://schemas.microsoft.com/office/drawing/2014/main" id="{3FFE7CEB-6014-4DB5-B092-4C19311A8F56}"/>
              </a:ext>
            </a:extLst>
          </p:cNvPr>
          <p:cNvSpPr>
            <a:spLocks noGrp="1"/>
          </p:cNvSpPr>
          <p:nvPr/>
        </p:nvSpPr>
        <p:spPr>
          <a:xfrm>
            <a:off x="933450" y="598170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Which caregiving gift do you recognize in yourself?</a:t>
            </a:r>
          </a:p>
        </p:txBody>
      </p:sp>
    </p:spTree>
    <p:extLst>
      <p:ext uri="{BB962C8B-B14F-4D97-AF65-F5344CB8AC3E}">
        <p14:creationId xmlns:p14="http://schemas.microsoft.com/office/powerpoint/2010/main" val="446947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8CBA7C-DEB2-434E-B1B3-D7CB7076075C}"/>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F7EFC763-171C-4D26-926D-18ECCFD0C17C}"/>
              </a:ext>
            </a:extLst>
          </p:cNvPr>
          <p:cNvSpPr>
            <a:spLocks noGrp="1"/>
          </p:cNvSpPr>
          <p:nvPr/>
        </p:nvSpPr>
        <p:spPr>
          <a:xfrm>
            <a:off x="666750" y="457200"/>
            <a:ext cx="8572500" cy="704850"/>
          </a:xfrm>
          <a:prstGeom prst="rect">
            <a:avLst/>
          </a:prstGeom>
          <a:noFill/>
          <a:ln w="0">
            <a:noFill/>
          </a:ln>
        </p:spPr>
        <p:txBody>
          <a:bodyPr anchor="t">
            <a:normAutofit fontScale="84543" lnSpcReduction="10000"/>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From individual care to shared ministry</a:t>
            </a:r>
          </a:p>
        </p:txBody>
      </p:sp>
      <p:pic>
        <p:nvPicPr>
          <p:cNvPr id="13" name="Picture 12"/>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FB9930CC-FA6E-43E9-A4BB-E6996BBB141B}"/>
              </a:ext>
            </a:extLst>
          </p:cNvPr>
          <p:cNvSpPr>
            <a:spLocks noGrp="1"/>
          </p:cNvSpPr>
          <p:nvPr/>
        </p:nvSpPr>
        <p:spPr>
          <a:xfrm>
            <a:off x="857250" y="1476375"/>
            <a:ext cx="10477500" cy="666750"/>
          </a:xfrm>
          <a:prstGeom prst="rect">
            <a:avLst/>
          </a:prstGeom>
          <a:noFill/>
          <a:ln w="0">
            <a:noFill/>
          </a:ln>
        </p:spPr>
        <p:txBody>
          <a:bodyPr anchor="ctr">
            <a:normAutofit/>
          </a:bodyPr>
          <a:lstStyle/>
          <a:p>
            <a:pPr algn="ctr">
              <a:defRPr sz="2550" b="1">
                <a:solidFill>
                  <a:srgbClr val="0B335F"/>
                </a:solidFill>
                <a:latin typeface="DejaVu Sans"/>
                <a:ea typeface="DejaVu Sans"/>
                <a:cs typeface="DejaVu Sans"/>
              </a:defRPr>
            </a:pPr>
            <a:r>
              <a:rPr sz="2550" b="1">
                <a:solidFill>
                  <a:srgbClr val="0B335F"/>
                </a:solidFill>
                <a:latin typeface="DejaVu Sans"/>
                <a:ea typeface="DejaVu Sans"/>
                <a:cs typeface="DejaVu Sans"/>
              </a:rPr>
              <a:t>Kind acts already happen throughout the church.</a:t>
            </a:r>
          </a:p>
        </p:txBody>
      </p:sp>
      <p:sp>
        <p:nvSpPr>
          <p:cNvPr id="5" name="Rectangle 4">
            <a:extLst>
              <a:ext uri="{FF2B5EF4-FFF2-40B4-BE49-F238E27FC236}">
                <a16:creationId xmlns:a16="http://schemas.microsoft.com/office/drawing/2014/main" id="{FB178957-B3E0-4442-A0B6-5CAF87184426}"/>
              </a:ext>
            </a:extLst>
          </p:cNvPr>
          <p:cNvSpPr>
            <a:spLocks noGrp="1"/>
          </p:cNvSpPr>
          <p:nvPr/>
        </p:nvSpPr>
        <p:spPr>
          <a:xfrm>
            <a:off x="1619250" y="2381250"/>
            <a:ext cx="8953500" cy="1143000"/>
          </a:xfrm>
          <a:prstGeom prst="rect">
            <a:avLst/>
          </a:prstGeom>
          <a:noFill/>
          <a:ln w="0">
            <a:noFill/>
          </a:ln>
        </p:spPr>
        <p:txBody>
          <a:bodyPr anchor="ctr">
            <a:normAutofit/>
          </a:bodyPr>
          <a:lstStyle/>
          <a:p>
            <a:pPr algn="ctr">
              <a:defRPr sz="2250" b="0">
                <a:solidFill>
                  <a:srgbClr val="183142"/>
                </a:solidFill>
                <a:latin typeface="DejaVu Sans"/>
                <a:ea typeface="DejaVu Sans"/>
                <a:cs typeface="DejaVu Sans"/>
              </a:defRPr>
            </a:pPr>
            <a:r>
              <a:rPr sz="2250" b="0">
                <a:solidFill>
                  <a:srgbClr val="183142"/>
                </a:solidFill>
                <a:latin typeface="DejaVu Sans"/>
                <a:ea typeface="DejaVu Sans"/>
                <a:cs typeface="DejaVu Sans"/>
              </a:rPr>
              <a:t>A ministry gives people a trusted way to share a need, offer a gift, coordinate a response, and follow up.</a:t>
            </a:r>
          </a:p>
        </p:txBody>
      </p:sp>
      <p:sp>
        <p:nvSpPr>
          <p:cNvPr id="6" name="Rectangle 5">
            <a:extLst>
              <a:ext uri="{FF2B5EF4-FFF2-40B4-BE49-F238E27FC236}">
                <a16:creationId xmlns:a16="http://schemas.microsoft.com/office/drawing/2014/main" id="{1356047C-3B22-49BD-809D-1EFC384FD4F0}"/>
              </a:ext>
            </a:extLst>
          </p:cNvPr>
          <p:cNvSpPr>
            <a:spLocks noGrp="1"/>
          </p:cNvSpPr>
          <p:nvPr/>
        </p:nvSpPr>
        <p:spPr>
          <a:xfrm>
            <a:off x="1952625" y="3905250"/>
            <a:ext cx="8286750" cy="28575"/>
          </a:xfrm>
          <a:prstGeom prst="rect">
            <a:avLst/>
          </a:prstGeom>
          <a:solidFill>
            <a:srgbClr val="D8E4E5"/>
          </a:solidFill>
          <a:ln w="0">
            <a:noFill/>
          </a:ln>
        </p:spPr>
      </p:sp>
      <p:sp>
        <p:nvSpPr>
          <p:cNvPr id="7" name="Rectangle 6">
            <a:extLst>
              <a:ext uri="{FF2B5EF4-FFF2-40B4-BE49-F238E27FC236}">
                <a16:creationId xmlns:a16="http://schemas.microsoft.com/office/drawing/2014/main" id="{5F2D13A4-CB9B-4339-B99E-9A7985B50F4F}"/>
              </a:ext>
            </a:extLst>
          </p:cNvPr>
          <p:cNvSpPr>
            <a:spLocks noGrp="1"/>
          </p:cNvSpPr>
          <p:nvPr/>
        </p:nvSpPr>
        <p:spPr>
          <a:xfrm>
            <a:off x="1143000" y="4286250"/>
            <a:ext cx="4572000" cy="523875"/>
          </a:xfrm>
          <a:prstGeom prst="rect">
            <a:avLst/>
          </a:prstGeom>
          <a:noFill/>
          <a:ln w="0">
            <a:noFill/>
          </a:ln>
        </p:spPr>
        <p:txBody>
          <a:bodyPr anchor="ctr">
            <a:normAutofit fontScale="88385"/>
          </a:bodyPr>
          <a:lstStyle/>
          <a:p>
            <a:pPr algn="ctr">
              <a:defRPr sz="2250" b="1">
                <a:solidFill>
                  <a:srgbClr val="138997"/>
                </a:solidFill>
                <a:latin typeface="DejaVu Sans"/>
                <a:ea typeface="DejaVu Sans"/>
                <a:cs typeface="DejaVu Sans"/>
              </a:defRPr>
            </a:pPr>
            <a:r>
              <a:rPr sz="2250" b="1">
                <a:solidFill>
                  <a:srgbClr val="138997"/>
                </a:solidFill>
                <a:latin typeface="DejaVu Sans"/>
                <a:ea typeface="DejaVu Sans"/>
                <a:cs typeface="DejaVu Sans"/>
              </a:rPr>
              <a:t>Build on what already exists</a:t>
            </a:r>
          </a:p>
        </p:txBody>
      </p:sp>
      <p:sp>
        <p:nvSpPr>
          <p:cNvPr id="8" name="Rectangle 7">
            <a:extLst>
              <a:ext uri="{FF2B5EF4-FFF2-40B4-BE49-F238E27FC236}">
                <a16:creationId xmlns:a16="http://schemas.microsoft.com/office/drawing/2014/main" id="{679A9099-41B9-41DF-BB35-ED9079D03461}"/>
              </a:ext>
            </a:extLst>
          </p:cNvPr>
          <p:cNvSpPr>
            <a:spLocks noGrp="1"/>
          </p:cNvSpPr>
          <p:nvPr/>
        </p:nvSpPr>
        <p:spPr>
          <a:xfrm>
            <a:off x="6477000" y="4286250"/>
            <a:ext cx="4572000" cy="523875"/>
          </a:xfrm>
          <a:prstGeom prst="rect">
            <a:avLst/>
          </a:prstGeom>
          <a:noFill/>
          <a:ln w="0">
            <a:noFill/>
          </a:ln>
        </p:spPr>
        <p:txBody>
          <a:bodyPr anchor="ctr">
            <a:normAutofit fontScale="80158" lnSpcReduction="10000"/>
          </a:bodyPr>
          <a:lstStyle/>
          <a:p>
            <a:pPr algn="ctr">
              <a:defRPr sz="2250" b="1">
                <a:solidFill>
                  <a:srgbClr val="138997"/>
                </a:solidFill>
                <a:latin typeface="DejaVu Sans"/>
                <a:ea typeface="DejaVu Sans"/>
                <a:cs typeface="DejaVu Sans"/>
              </a:defRPr>
            </a:pPr>
            <a:r>
              <a:rPr sz="2250" b="1">
                <a:solidFill>
                  <a:srgbClr val="138997"/>
                </a:solidFill>
                <a:latin typeface="DejaVu Sans"/>
                <a:ea typeface="DejaVu Sans"/>
                <a:cs typeface="DejaVu Sans"/>
              </a:rPr>
              <a:t>Create the smallest structure needed</a:t>
            </a:r>
          </a:p>
        </p:txBody>
      </p:sp>
      <p:sp>
        <p:nvSpPr>
          <p:cNvPr id="9" name="Rectangle 8">
            <a:extLst>
              <a:ext uri="{FF2B5EF4-FFF2-40B4-BE49-F238E27FC236}">
                <a16:creationId xmlns:a16="http://schemas.microsoft.com/office/drawing/2014/main" id="{AE46A09F-DE6B-45DC-A0A7-6E09F32A13C2}"/>
              </a:ext>
            </a:extLst>
          </p:cNvPr>
          <p:cNvSpPr>
            <a:spLocks noGrp="1"/>
          </p:cNvSpPr>
          <p:nvPr/>
        </p:nvSpPr>
        <p:spPr>
          <a:xfrm>
            <a:off x="1143000" y="4905375"/>
            <a:ext cx="4572000" cy="857250"/>
          </a:xfrm>
          <a:prstGeom prst="rect">
            <a:avLst/>
          </a:prstGeom>
          <a:noFill/>
          <a:ln w="0">
            <a:noFill/>
          </a:ln>
        </p:spPr>
        <p:txBody>
          <a:bodyPr anchor="ctr">
            <a:normAutofit/>
          </a:bodyPr>
          <a:lstStyle/>
          <a:p>
            <a:pPr algn="ctr">
              <a:defRPr sz="1575" b="0">
                <a:solidFill>
                  <a:srgbClr val="526978"/>
                </a:solidFill>
                <a:latin typeface="DejaVu Sans"/>
                <a:ea typeface="DejaVu Sans"/>
                <a:cs typeface="DejaVu Sans"/>
              </a:defRPr>
            </a:pPr>
            <a:r>
              <a:rPr sz="1575" b="0">
                <a:solidFill>
                  <a:srgbClr val="526978"/>
                </a:solidFill>
                <a:latin typeface="DejaVu Sans"/>
                <a:ea typeface="DejaVu Sans"/>
                <a:cs typeface="DejaVu Sans"/>
              </a:rPr>
              <a:t>Meals, visits, prayer, calls, transportation, and existing church ministries</a:t>
            </a:r>
          </a:p>
        </p:txBody>
      </p:sp>
      <p:sp>
        <p:nvSpPr>
          <p:cNvPr id="10" name="Rectangle 9">
            <a:extLst>
              <a:ext uri="{FF2B5EF4-FFF2-40B4-BE49-F238E27FC236}">
                <a16:creationId xmlns:a16="http://schemas.microsoft.com/office/drawing/2014/main" id="{58787B2C-02DB-4D8F-AE92-BBFC1FE619D5}"/>
              </a:ext>
            </a:extLst>
          </p:cNvPr>
          <p:cNvSpPr>
            <a:spLocks noGrp="1"/>
          </p:cNvSpPr>
          <p:nvPr/>
        </p:nvSpPr>
        <p:spPr>
          <a:xfrm>
            <a:off x="6477000" y="4905375"/>
            <a:ext cx="4572000" cy="857250"/>
          </a:xfrm>
          <a:prstGeom prst="rect">
            <a:avLst/>
          </a:prstGeom>
          <a:noFill/>
          <a:ln w="0">
            <a:noFill/>
          </a:ln>
        </p:spPr>
        <p:txBody>
          <a:bodyPr anchor="ctr">
            <a:normAutofit/>
          </a:bodyPr>
          <a:lstStyle/>
          <a:p>
            <a:pPr algn="ctr">
              <a:defRPr sz="1575" b="0">
                <a:solidFill>
                  <a:srgbClr val="526978"/>
                </a:solidFill>
                <a:latin typeface="DejaVu Sans"/>
                <a:ea typeface="DejaVu Sans"/>
                <a:cs typeface="DejaVu Sans"/>
              </a:defRPr>
            </a:pPr>
            <a:r>
              <a:rPr sz="1575" b="0">
                <a:solidFill>
                  <a:srgbClr val="526978"/>
                </a:solidFill>
                <a:latin typeface="DejaVu Sans"/>
                <a:ea typeface="DejaVu Sans"/>
                <a:cs typeface="DejaVu Sans"/>
              </a:rPr>
              <a:t>A coordinator, backup, clear roles, a request process, and regular review</a:t>
            </a:r>
          </a:p>
        </p:txBody>
      </p:sp>
    </p:spTree>
    <p:extLst>
      <p:ext uri="{BB962C8B-B14F-4D97-AF65-F5344CB8AC3E}">
        <p14:creationId xmlns:p14="http://schemas.microsoft.com/office/powerpoint/2010/main" val="1765737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6B9F3B5-87B2-4FE2-81EB-4791F50602D7}"/>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D0331021-9391-4CA7-8370-4A3C5A0E5D8F}"/>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A simple ministry pathway</a:t>
            </a:r>
          </a:p>
        </p:txBody>
      </p:sp>
      <p:pic>
        <p:nvPicPr>
          <p:cNvPr id="27" name="Picture 26"/>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F8D4010D-747F-438F-BD26-74B3502F8AAC}"/>
              </a:ext>
            </a:extLst>
          </p:cNvPr>
          <p:cNvSpPr>
            <a:spLocks noGrp="1"/>
          </p:cNvSpPr>
          <p:nvPr/>
        </p:nvSpPr>
        <p:spPr>
          <a:xfrm>
            <a:off x="762000" y="1381125"/>
            <a:ext cx="857250" cy="533400"/>
          </a:xfrm>
          <a:prstGeom prst="rect">
            <a:avLst/>
          </a:prstGeom>
          <a:noFill/>
          <a:ln w="0">
            <a:noFill/>
          </a:ln>
        </p:spPr>
        <p:txBody>
          <a:bodyPr anchor="ctr">
            <a:normAutofit/>
          </a:bodyPr>
          <a:lstStyle/>
          <a:p>
            <a:pPr algn="ctr">
              <a:defRPr sz="2700" b="1">
                <a:solidFill>
                  <a:srgbClr val="F2B128"/>
                </a:solidFill>
                <a:latin typeface="DejaVu Sans"/>
                <a:ea typeface="DejaVu Sans"/>
                <a:cs typeface="DejaVu Sans"/>
              </a:defRPr>
            </a:pPr>
            <a:r>
              <a:rPr sz="2700" b="1">
                <a:solidFill>
                  <a:srgbClr val="F2B128"/>
                </a:solidFill>
                <a:latin typeface="DejaVu Sans"/>
                <a:ea typeface="DejaVu Sans"/>
                <a:cs typeface="DejaVu Sans"/>
              </a:rPr>
              <a:t>01</a:t>
            </a:r>
          </a:p>
        </p:txBody>
      </p:sp>
      <p:sp>
        <p:nvSpPr>
          <p:cNvPr id="5" name="Rectangle 4">
            <a:extLst>
              <a:ext uri="{FF2B5EF4-FFF2-40B4-BE49-F238E27FC236}">
                <a16:creationId xmlns:a16="http://schemas.microsoft.com/office/drawing/2014/main" id="{0062FFBA-6740-4F7F-9363-B8E3EB6925BC}"/>
              </a:ext>
            </a:extLst>
          </p:cNvPr>
          <p:cNvSpPr>
            <a:spLocks noGrp="1"/>
          </p:cNvSpPr>
          <p:nvPr/>
        </p:nvSpPr>
        <p:spPr>
          <a:xfrm>
            <a:off x="1809750" y="1381125"/>
            <a:ext cx="2286000" cy="533400"/>
          </a:xfrm>
          <a:prstGeom prst="rect">
            <a:avLst/>
          </a:prstGeom>
          <a:noFill/>
          <a:ln w="0">
            <a:noFill/>
          </a:ln>
        </p:spPr>
        <p:txBody>
          <a:bodyPr anchor="ctr">
            <a:normAutofit/>
          </a:bodyPr>
          <a:lstStyle/>
          <a:p>
            <a:pPr algn="l">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NOTICE</a:t>
            </a:r>
          </a:p>
        </p:txBody>
      </p:sp>
      <p:sp>
        <p:nvSpPr>
          <p:cNvPr id="6" name="Rectangle 5">
            <a:extLst>
              <a:ext uri="{FF2B5EF4-FFF2-40B4-BE49-F238E27FC236}">
                <a16:creationId xmlns:a16="http://schemas.microsoft.com/office/drawing/2014/main" id="{6F2D1164-F7F1-418D-9E10-BB65B122143F}"/>
              </a:ext>
            </a:extLst>
          </p:cNvPr>
          <p:cNvSpPr>
            <a:spLocks noGrp="1"/>
          </p:cNvSpPr>
          <p:nvPr/>
        </p:nvSpPr>
        <p:spPr>
          <a:xfrm>
            <a:off x="4095750" y="1381125"/>
            <a:ext cx="6858000" cy="533400"/>
          </a:xfrm>
          <a:prstGeom prst="rect">
            <a:avLst/>
          </a:prstGeom>
          <a:noFill/>
          <a:ln w="0">
            <a:noFill/>
          </a:ln>
        </p:spPr>
        <p:txBody>
          <a:bodyPr anchor="ctr">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Create respectful ways to share a need</a:t>
            </a:r>
          </a:p>
        </p:txBody>
      </p:sp>
      <p:sp>
        <p:nvSpPr>
          <p:cNvPr id="7" name="Rectangle 6">
            <a:extLst>
              <a:ext uri="{FF2B5EF4-FFF2-40B4-BE49-F238E27FC236}">
                <a16:creationId xmlns:a16="http://schemas.microsoft.com/office/drawing/2014/main" id="{EE7D6E7D-F7BB-4CEF-984B-2ECDA2D1761C}"/>
              </a:ext>
            </a:extLst>
          </p:cNvPr>
          <p:cNvSpPr>
            <a:spLocks noGrp="1"/>
          </p:cNvSpPr>
          <p:nvPr/>
        </p:nvSpPr>
        <p:spPr>
          <a:xfrm>
            <a:off x="1809750" y="2047875"/>
            <a:ext cx="9144000" cy="19050"/>
          </a:xfrm>
          <a:prstGeom prst="rect">
            <a:avLst/>
          </a:prstGeom>
          <a:solidFill>
            <a:srgbClr val="D8E4E5"/>
          </a:solidFill>
          <a:ln w="0">
            <a:noFill/>
          </a:ln>
        </p:spPr>
      </p:sp>
      <p:sp>
        <p:nvSpPr>
          <p:cNvPr id="8" name="Rectangle 7">
            <a:extLst>
              <a:ext uri="{FF2B5EF4-FFF2-40B4-BE49-F238E27FC236}">
                <a16:creationId xmlns:a16="http://schemas.microsoft.com/office/drawing/2014/main" id="{3ACABC12-E417-4FAB-8F9D-DECF06429DEE}"/>
              </a:ext>
            </a:extLst>
          </p:cNvPr>
          <p:cNvSpPr>
            <a:spLocks noGrp="1"/>
          </p:cNvSpPr>
          <p:nvPr/>
        </p:nvSpPr>
        <p:spPr>
          <a:xfrm>
            <a:off x="762000" y="2257425"/>
            <a:ext cx="857250" cy="533400"/>
          </a:xfrm>
          <a:prstGeom prst="rect">
            <a:avLst/>
          </a:prstGeom>
          <a:noFill/>
          <a:ln w="0">
            <a:noFill/>
          </a:ln>
        </p:spPr>
        <p:txBody>
          <a:bodyPr anchor="ctr">
            <a:normAutofit/>
          </a:bodyPr>
          <a:lstStyle/>
          <a:p>
            <a:pPr algn="ctr">
              <a:defRPr sz="2700" b="1">
                <a:solidFill>
                  <a:srgbClr val="F2B128"/>
                </a:solidFill>
                <a:latin typeface="DejaVu Sans"/>
                <a:ea typeface="DejaVu Sans"/>
                <a:cs typeface="DejaVu Sans"/>
              </a:defRPr>
            </a:pPr>
            <a:r>
              <a:rPr sz="2700" b="1">
                <a:solidFill>
                  <a:srgbClr val="F2B128"/>
                </a:solidFill>
                <a:latin typeface="DejaVu Sans"/>
                <a:ea typeface="DejaVu Sans"/>
                <a:cs typeface="DejaVu Sans"/>
              </a:rPr>
              <a:t>02</a:t>
            </a:r>
          </a:p>
        </p:txBody>
      </p:sp>
      <p:sp>
        <p:nvSpPr>
          <p:cNvPr id="9" name="Rectangle 8">
            <a:extLst>
              <a:ext uri="{FF2B5EF4-FFF2-40B4-BE49-F238E27FC236}">
                <a16:creationId xmlns:a16="http://schemas.microsoft.com/office/drawing/2014/main" id="{4CEE2060-AB85-4212-93F0-6096CAD1E9C5}"/>
              </a:ext>
            </a:extLst>
          </p:cNvPr>
          <p:cNvSpPr>
            <a:spLocks noGrp="1"/>
          </p:cNvSpPr>
          <p:nvPr/>
        </p:nvSpPr>
        <p:spPr>
          <a:xfrm>
            <a:off x="1809750" y="2257425"/>
            <a:ext cx="2286000" cy="533400"/>
          </a:xfrm>
          <a:prstGeom prst="rect">
            <a:avLst/>
          </a:prstGeom>
          <a:noFill/>
          <a:ln w="0">
            <a:noFill/>
          </a:ln>
        </p:spPr>
        <p:txBody>
          <a:bodyPr anchor="ctr">
            <a:normAutofit/>
          </a:bodyPr>
          <a:lstStyle/>
          <a:p>
            <a:pPr algn="l">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LISTEN</a:t>
            </a:r>
          </a:p>
        </p:txBody>
      </p:sp>
      <p:sp>
        <p:nvSpPr>
          <p:cNvPr id="10" name="Rectangle 9">
            <a:extLst>
              <a:ext uri="{FF2B5EF4-FFF2-40B4-BE49-F238E27FC236}">
                <a16:creationId xmlns:a16="http://schemas.microsoft.com/office/drawing/2014/main" id="{5AB1DD15-0444-4C89-912C-8BA22A5D9075}"/>
              </a:ext>
            </a:extLst>
          </p:cNvPr>
          <p:cNvSpPr>
            <a:spLocks noGrp="1"/>
          </p:cNvSpPr>
          <p:nvPr/>
        </p:nvSpPr>
        <p:spPr>
          <a:xfrm>
            <a:off x="4095750" y="2257425"/>
            <a:ext cx="6858000" cy="533400"/>
          </a:xfrm>
          <a:prstGeom prst="rect">
            <a:avLst/>
          </a:prstGeom>
          <a:noFill/>
          <a:ln w="0">
            <a:noFill/>
          </a:ln>
        </p:spPr>
        <p:txBody>
          <a:bodyPr anchor="ctr">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Learn what the person wants</a:t>
            </a:r>
          </a:p>
        </p:txBody>
      </p:sp>
      <p:sp>
        <p:nvSpPr>
          <p:cNvPr id="11" name="Rectangle 10">
            <a:extLst>
              <a:ext uri="{FF2B5EF4-FFF2-40B4-BE49-F238E27FC236}">
                <a16:creationId xmlns:a16="http://schemas.microsoft.com/office/drawing/2014/main" id="{B9C56C39-00C0-46F1-A282-C5D12D671A4C}"/>
              </a:ext>
            </a:extLst>
          </p:cNvPr>
          <p:cNvSpPr>
            <a:spLocks noGrp="1"/>
          </p:cNvSpPr>
          <p:nvPr/>
        </p:nvSpPr>
        <p:spPr>
          <a:xfrm>
            <a:off x="1809750" y="2924175"/>
            <a:ext cx="9144000" cy="19050"/>
          </a:xfrm>
          <a:prstGeom prst="rect">
            <a:avLst/>
          </a:prstGeom>
          <a:solidFill>
            <a:srgbClr val="D8E4E5"/>
          </a:solidFill>
          <a:ln w="0">
            <a:noFill/>
          </a:ln>
        </p:spPr>
      </p:sp>
      <p:sp>
        <p:nvSpPr>
          <p:cNvPr id="12" name="Rectangle 11">
            <a:extLst>
              <a:ext uri="{FF2B5EF4-FFF2-40B4-BE49-F238E27FC236}">
                <a16:creationId xmlns:a16="http://schemas.microsoft.com/office/drawing/2014/main" id="{5E3F0316-39F9-48CB-88CA-B742E57A2072}"/>
              </a:ext>
            </a:extLst>
          </p:cNvPr>
          <p:cNvSpPr>
            <a:spLocks noGrp="1"/>
          </p:cNvSpPr>
          <p:nvPr/>
        </p:nvSpPr>
        <p:spPr>
          <a:xfrm>
            <a:off x="762000" y="3133725"/>
            <a:ext cx="857250" cy="533400"/>
          </a:xfrm>
          <a:prstGeom prst="rect">
            <a:avLst/>
          </a:prstGeom>
          <a:noFill/>
          <a:ln w="0">
            <a:noFill/>
          </a:ln>
        </p:spPr>
        <p:txBody>
          <a:bodyPr anchor="ctr">
            <a:normAutofit/>
          </a:bodyPr>
          <a:lstStyle/>
          <a:p>
            <a:pPr algn="ctr">
              <a:defRPr sz="2700" b="1">
                <a:solidFill>
                  <a:srgbClr val="F2B128"/>
                </a:solidFill>
                <a:latin typeface="DejaVu Sans"/>
                <a:ea typeface="DejaVu Sans"/>
                <a:cs typeface="DejaVu Sans"/>
              </a:defRPr>
            </a:pPr>
            <a:r>
              <a:rPr sz="2700" b="1">
                <a:solidFill>
                  <a:srgbClr val="F2B128"/>
                </a:solidFill>
                <a:latin typeface="DejaVu Sans"/>
                <a:ea typeface="DejaVu Sans"/>
                <a:cs typeface="DejaVu Sans"/>
              </a:rPr>
              <a:t>03</a:t>
            </a:r>
          </a:p>
        </p:txBody>
      </p:sp>
      <p:sp>
        <p:nvSpPr>
          <p:cNvPr id="13" name="Rectangle 12">
            <a:extLst>
              <a:ext uri="{FF2B5EF4-FFF2-40B4-BE49-F238E27FC236}">
                <a16:creationId xmlns:a16="http://schemas.microsoft.com/office/drawing/2014/main" id="{29C33484-C2C0-4896-B62E-2026D9F2AA93}"/>
              </a:ext>
            </a:extLst>
          </p:cNvPr>
          <p:cNvSpPr>
            <a:spLocks noGrp="1"/>
          </p:cNvSpPr>
          <p:nvPr/>
        </p:nvSpPr>
        <p:spPr>
          <a:xfrm>
            <a:off x="1809750" y="3133725"/>
            <a:ext cx="2286000" cy="533400"/>
          </a:xfrm>
          <a:prstGeom prst="rect">
            <a:avLst/>
          </a:prstGeom>
          <a:noFill/>
          <a:ln w="0">
            <a:noFill/>
          </a:ln>
        </p:spPr>
        <p:txBody>
          <a:bodyPr anchor="ctr">
            <a:normAutofit/>
          </a:bodyPr>
          <a:lstStyle/>
          <a:p>
            <a:pPr algn="l">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CONNECT</a:t>
            </a:r>
          </a:p>
        </p:txBody>
      </p:sp>
      <p:sp>
        <p:nvSpPr>
          <p:cNvPr id="14" name="Rectangle 13">
            <a:extLst>
              <a:ext uri="{FF2B5EF4-FFF2-40B4-BE49-F238E27FC236}">
                <a16:creationId xmlns:a16="http://schemas.microsoft.com/office/drawing/2014/main" id="{D476A8F8-A2E6-4E0D-A152-3166D5E3E837}"/>
              </a:ext>
            </a:extLst>
          </p:cNvPr>
          <p:cNvSpPr>
            <a:spLocks noGrp="1"/>
          </p:cNvSpPr>
          <p:nvPr/>
        </p:nvSpPr>
        <p:spPr>
          <a:xfrm>
            <a:off x="4095750" y="3133725"/>
            <a:ext cx="6858000" cy="533400"/>
          </a:xfrm>
          <a:prstGeom prst="rect">
            <a:avLst/>
          </a:prstGeom>
          <a:noFill/>
          <a:ln w="0">
            <a:noFill/>
          </a:ln>
        </p:spPr>
        <p:txBody>
          <a:bodyPr anchor="ctr">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Match the need with a volunteer, ministry, or resource</a:t>
            </a:r>
          </a:p>
        </p:txBody>
      </p:sp>
      <p:sp>
        <p:nvSpPr>
          <p:cNvPr id="15" name="Rectangle 14">
            <a:extLst>
              <a:ext uri="{FF2B5EF4-FFF2-40B4-BE49-F238E27FC236}">
                <a16:creationId xmlns:a16="http://schemas.microsoft.com/office/drawing/2014/main" id="{AFFB25A5-F443-43DE-9DCD-A2243B79821D}"/>
              </a:ext>
            </a:extLst>
          </p:cNvPr>
          <p:cNvSpPr>
            <a:spLocks noGrp="1"/>
          </p:cNvSpPr>
          <p:nvPr/>
        </p:nvSpPr>
        <p:spPr>
          <a:xfrm>
            <a:off x="1809750" y="3800475"/>
            <a:ext cx="9144000" cy="19050"/>
          </a:xfrm>
          <a:prstGeom prst="rect">
            <a:avLst/>
          </a:prstGeom>
          <a:solidFill>
            <a:srgbClr val="D8E4E5"/>
          </a:solidFill>
          <a:ln w="0">
            <a:noFill/>
          </a:ln>
        </p:spPr>
      </p:sp>
      <p:sp>
        <p:nvSpPr>
          <p:cNvPr id="16" name="Rectangle 15">
            <a:extLst>
              <a:ext uri="{FF2B5EF4-FFF2-40B4-BE49-F238E27FC236}">
                <a16:creationId xmlns:a16="http://schemas.microsoft.com/office/drawing/2014/main" id="{6607E052-8471-4521-A165-B22DA174B4AE}"/>
              </a:ext>
            </a:extLst>
          </p:cNvPr>
          <p:cNvSpPr>
            <a:spLocks noGrp="1"/>
          </p:cNvSpPr>
          <p:nvPr/>
        </p:nvSpPr>
        <p:spPr>
          <a:xfrm>
            <a:off x="762000" y="4010025"/>
            <a:ext cx="857250" cy="533400"/>
          </a:xfrm>
          <a:prstGeom prst="rect">
            <a:avLst/>
          </a:prstGeom>
          <a:noFill/>
          <a:ln w="0">
            <a:noFill/>
          </a:ln>
        </p:spPr>
        <p:txBody>
          <a:bodyPr anchor="ctr">
            <a:normAutofit/>
          </a:bodyPr>
          <a:lstStyle/>
          <a:p>
            <a:pPr algn="ctr">
              <a:defRPr sz="2700" b="1">
                <a:solidFill>
                  <a:srgbClr val="F2B128"/>
                </a:solidFill>
                <a:latin typeface="DejaVu Sans"/>
                <a:ea typeface="DejaVu Sans"/>
                <a:cs typeface="DejaVu Sans"/>
              </a:defRPr>
            </a:pPr>
            <a:r>
              <a:rPr sz="2700" b="1">
                <a:solidFill>
                  <a:srgbClr val="F2B128"/>
                </a:solidFill>
                <a:latin typeface="DejaVu Sans"/>
                <a:ea typeface="DejaVu Sans"/>
                <a:cs typeface="DejaVu Sans"/>
              </a:rPr>
              <a:t>04</a:t>
            </a:r>
          </a:p>
        </p:txBody>
      </p:sp>
      <p:sp>
        <p:nvSpPr>
          <p:cNvPr id="17" name="Rectangle 16">
            <a:extLst>
              <a:ext uri="{FF2B5EF4-FFF2-40B4-BE49-F238E27FC236}">
                <a16:creationId xmlns:a16="http://schemas.microsoft.com/office/drawing/2014/main" id="{B1567E9A-B517-48B2-9D9E-32E1F6A9AACF}"/>
              </a:ext>
            </a:extLst>
          </p:cNvPr>
          <p:cNvSpPr>
            <a:spLocks noGrp="1"/>
          </p:cNvSpPr>
          <p:nvPr/>
        </p:nvSpPr>
        <p:spPr>
          <a:xfrm>
            <a:off x="1809750" y="4010025"/>
            <a:ext cx="2286000" cy="533400"/>
          </a:xfrm>
          <a:prstGeom prst="rect">
            <a:avLst/>
          </a:prstGeom>
          <a:noFill/>
          <a:ln w="0">
            <a:noFill/>
          </a:ln>
        </p:spPr>
        <p:txBody>
          <a:bodyPr anchor="ctr">
            <a:normAutofit/>
          </a:bodyPr>
          <a:lstStyle/>
          <a:p>
            <a:pPr algn="l">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SUPPORT</a:t>
            </a:r>
          </a:p>
        </p:txBody>
      </p:sp>
      <p:sp>
        <p:nvSpPr>
          <p:cNvPr id="18" name="Rectangle 17">
            <a:extLst>
              <a:ext uri="{FF2B5EF4-FFF2-40B4-BE49-F238E27FC236}">
                <a16:creationId xmlns:a16="http://schemas.microsoft.com/office/drawing/2014/main" id="{B6E1FF7E-F0FA-4FCF-B3E8-78CA8FD38BC9}"/>
              </a:ext>
            </a:extLst>
          </p:cNvPr>
          <p:cNvSpPr>
            <a:spLocks noGrp="1"/>
          </p:cNvSpPr>
          <p:nvPr/>
        </p:nvSpPr>
        <p:spPr>
          <a:xfrm>
            <a:off x="4095750" y="4010025"/>
            <a:ext cx="6858000" cy="533400"/>
          </a:xfrm>
          <a:prstGeom prst="rect">
            <a:avLst/>
          </a:prstGeom>
          <a:noFill/>
          <a:ln w="0">
            <a:noFill/>
          </a:ln>
        </p:spPr>
        <p:txBody>
          <a:bodyPr anchor="ctr">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Give clear expectations and backup</a:t>
            </a:r>
          </a:p>
        </p:txBody>
      </p:sp>
      <p:sp>
        <p:nvSpPr>
          <p:cNvPr id="19" name="Rectangle 18">
            <a:extLst>
              <a:ext uri="{FF2B5EF4-FFF2-40B4-BE49-F238E27FC236}">
                <a16:creationId xmlns:a16="http://schemas.microsoft.com/office/drawing/2014/main" id="{6F888ABC-DAB6-4236-BE39-6E71DF557473}"/>
              </a:ext>
            </a:extLst>
          </p:cNvPr>
          <p:cNvSpPr>
            <a:spLocks noGrp="1"/>
          </p:cNvSpPr>
          <p:nvPr/>
        </p:nvSpPr>
        <p:spPr>
          <a:xfrm>
            <a:off x="1809750" y="4676775"/>
            <a:ext cx="9144000" cy="19050"/>
          </a:xfrm>
          <a:prstGeom prst="rect">
            <a:avLst/>
          </a:prstGeom>
          <a:solidFill>
            <a:srgbClr val="D8E4E5"/>
          </a:solidFill>
          <a:ln w="0">
            <a:noFill/>
          </a:ln>
        </p:spPr>
      </p:sp>
      <p:sp>
        <p:nvSpPr>
          <p:cNvPr id="20" name="Rectangle 19">
            <a:extLst>
              <a:ext uri="{FF2B5EF4-FFF2-40B4-BE49-F238E27FC236}">
                <a16:creationId xmlns:a16="http://schemas.microsoft.com/office/drawing/2014/main" id="{473B6C55-4B0E-47CC-B174-1C5F86C8B0B8}"/>
              </a:ext>
            </a:extLst>
          </p:cNvPr>
          <p:cNvSpPr>
            <a:spLocks noGrp="1"/>
          </p:cNvSpPr>
          <p:nvPr/>
        </p:nvSpPr>
        <p:spPr>
          <a:xfrm>
            <a:off x="762000" y="4886325"/>
            <a:ext cx="857250" cy="533400"/>
          </a:xfrm>
          <a:prstGeom prst="rect">
            <a:avLst/>
          </a:prstGeom>
          <a:noFill/>
          <a:ln w="0">
            <a:noFill/>
          </a:ln>
        </p:spPr>
        <p:txBody>
          <a:bodyPr anchor="ctr">
            <a:normAutofit/>
          </a:bodyPr>
          <a:lstStyle/>
          <a:p>
            <a:pPr algn="ctr">
              <a:defRPr sz="2700" b="1">
                <a:solidFill>
                  <a:srgbClr val="F2B128"/>
                </a:solidFill>
                <a:latin typeface="DejaVu Sans"/>
                <a:ea typeface="DejaVu Sans"/>
                <a:cs typeface="DejaVu Sans"/>
              </a:defRPr>
            </a:pPr>
            <a:r>
              <a:rPr sz="2700" b="1">
                <a:solidFill>
                  <a:srgbClr val="F2B128"/>
                </a:solidFill>
                <a:latin typeface="DejaVu Sans"/>
                <a:ea typeface="DejaVu Sans"/>
                <a:cs typeface="DejaVu Sans"/>
              </a:rPr>
              <a:t>05</a:t>
            </a:r>
          </a:p>
        </p:txBody>
      </p:sp>
      <p:sp>
        <p:nvSpPr>
          <p:cNvPr id="21" name="Rectangle 20">
            <a:extLst>
              <a:ext uri="{FF2B5EF4-FFF2-40B4-BE49-F238E27FC236}">
                <a16:creationId xmlns:a16="http://schemas.microsoft.com/office/drawing/2014/main" id="{88925BB7-AC88-4692-BCEF-B966CC9C9976}"/>
              </a:ext>
            </a:extLst>
          </p:cNvPr>
          <p:cNvSpPr>
            <a:spLocks noGrp="1"/>
          </p:cNvSpPr>
          <p:nvPr/>
        </p:nvSpPr>
        <p:spPr>
          <a:xfrm>
            <a:off x="1809750" y="4886325"/>
            <a:ext cx="2286000" cy="533400"/>
          </a:xfrm>
          <a:prstGeom prst="rect">
            <a:avLst/>
          </a:prstGeom>
          <a:noFill/>
          <a:ln w="0">
            <a:noFill/>
          </a:ln>
        </p:spPr>
        <p:txBody>
          <a:bodyPr anchor="ctr">
            <a:normAutofit/>
          </a:bodyPr>
          <a:lstStyle/>
          <a:p>
            <a:pPr algn="l">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FOLLOW UP</a:t>
            </a:r>
          </a:p>
        </p:txBody>
      </p:sp>
      <p:sp>
        <p:nvSpPr>
          <p:cNvPr id="22" name="Rectangle 21">
            <a:extLst>
              <a:ext uri="{FF2B5EF4-FFF2-40B4-BE49-F238E27FC236}">
                <a16:creationId xmlns:a16="http://schemas.microsoft.com/office/drawing/2014/main" id="{E60DF878-4ED9-4F40-901E-7C0DA6E37B7C}"/>
              </a:ext>
            </a:extLst>
          </p:cNvPr>
          <p:cNvSpPr>
            <a:spLocks noGrp="1"/>
          </p:cNvSpPr>
          <p:nvPr/>
        </p:nvSpPr>
        <p:spPr>
          <a:xfrm>
            <a:off x="4095750" y="4886325"/>
            <a:ext cx="6858000" cy="533400"/>
          </a:xfrm>
          <a:prstGeom prst="rect">
            <a:avLst/>
          </a:prstGeom>
          <a:noFill/>
          <a:ln w="0">
            <a:noFill/>
          </a:ln>
        </p:spPr>
        <p:txBody>
          <a:bodyPr anchor="ctr">
            <a:normAutofit/>
          </a:bodyPr>
          <a:lstStyle/>
          <a:p>
            <a:pPr algn="l">
              <a:defRPr sz="1800" b="0">
                <a:solidFill>
                  <a:srgbClr val="183142"/>
                </a:solidFill>
                <a:latin typeface="DejaVu Sans"/>
                <a:ea typeface="DejaVu Sans"/>
                <a:cs typeface="DejaVu Sans"/>
              </a:defRPr>
            </a:pPr>
            <a:r>
              <a:rPr sz="1800" b="0">
                <a:solidFill>
                  <a:srgbClr val="183142"/>
                </a:solidFill>
                <a:latin typeface="DejaVu Sans"/>
                <a:ea typeface="DejaVu Sans"/>
                <a:cs typeface="DejaVu Sans"/>
              </a:rPr>
              <a:t>Ask what helped and what should change</a:t>
            </a:r>
          </a:p>
        </p:txBody>
      </p:sp>
      <p:sp>
        <p:nvSpPr>
          <p:cNvPr id="23" name="Rectangle 22">
            <a:extLst>
              <a:ext uri="{FF2B5EF4-FFF2-40B4-BE49-F238E27FC236}">
                <a16:creationId xmlns:a16="http://schemas.microsoft.com/office/drawing/2014/main" id="{8C28BB6D-E519-4340-B173-92E40A776ED0}"/>
              </a:ext>
            </a:extLst>
          </p:cNvPr>
          <p:cNvSpPr>
            <a:spLocks noGrp="1"/>
          </p:cNvSpPr>
          <p:nvPr/>
        </p:nvSpPr>
        <p:spPr>
          <a:xfrm>
            <a:off x="666750" y="5972175"/>
            <a:ext cx="95250" cy="552450"/>
          </a:xfrm>
          <a:prstGeom prst="rect">
            <a:avLst/>
          </a:prstGeom>
          <a:solidFill>
            <a:srgbClr val="F2B128"/>
          </a:solidFill>
          <a:ln w="0">
            <a:noFill/>
          </a:ln>
        </p:spPr>
      </p:sp>
      <p:sp>
        <p:nvSpPr>
          <p:cNvPr id="24" name="Rectangle 23">
            <a:extLst>
              <a:ext uri="{FF2B5EF4-FFF2-40B4-BE49-F238E27FC236}">
                <a16:creationId xmlns:a16="http://schemas.microsoft.com/office/drawing/2014/main" id="{A5308C86-7920-4670-BBE7-EF555F64C0C9}"/>
              </a:ext>
            </a:extLst>
          </p:cNvPr>
          <p:cNvSpPr>
            <a:spLocks noGrp="1"/>
          </p:cNvSpPr>
          <p:nvPr/>
        </p:nvSpPr>
        <p:spPr>
          <a:xfrm>
            <a:off x="933450" y="5934075"/>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Listening comes before deciding what the church should do.</a:t>
            </a:r>
          </a:p>
        </p:txBody>
      </p:sp>
    </p:spTree>
    <p:extLst>
      <p:ext uri="{BB962C8B-B14F-4D97-AF65-F5344CB8AC3E}">
        <p14:creationId xmlns:p14="http://schemas.microsoft.com/office/powerpoint/2010/main" val="740508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C6D4724-6764-4BE1-8CD0-E27C9685FF14}"/>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01904D60-B744-430F-99B1-6867236AE654}"/>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Healthy ministry foundations</a:t>
            </a:r>
          </a:p>
        </p:txBody>
      </p:sp>
      <p:sp>
        <p:nvSpPr>
          <p:cNvPr id="3" name="Rectangle 2">
            <a:extLst>
              <a:ext uri="{FF2B5EF4-FFF2-40B4-BE49-F238E27FC236}">
                <a16:creationId xmlns:a16="http://schemas.microsoft.com/office/drawing/2014/main" id="{22AFC46A-F81F-4D5B-AAE1-54957BFC3733}"/>
              </a:ext>
            </a:extLst>
          </p:cNvPr>
          <p:cNvSpPr>
            <a:spLocks noGrp="1"/>
          </p:cNvSpPr>
          <p:nvPr/>
        </p:nvSpPr>
        <p:spPr>
          <a:xfrm>
            <a:off x="10001250" y="228600"/>
            <a:ext cx="1809750" cy="647700"/>
          </a:xfrm>
          <a:prstGeom prst="rect">
            <a:avLst/>
          </a:prstGeom>
          <a:solidFill>
            <a:srgbClr val="FFFFFF"/>
          </a:solidFill>
          <a:ln w="0">
            <a:noFill/>
          </a:ln>
        </p:spPr>
      </p:sp>
      <p:pic>
        <p:nvPicPr>
          <p:cNvPr id="25" name="Picture 24"/>
          <p:cNvPicPr>
            <a:picLocks noChangeAspect="1"/>
          </p:cNvPicPr>
          <p:nvPr/>
        </p:nvPicPr>
        <p:blipFill>
          <a:blip r:embed="rId3"/>
          <a:stretch/>
        </p:blipFill>
        <p:spPr>
          <a:xfrm>
            <a:off x="10106025" y="285750"/>
            <a:ext cx="1600200" cy="533400"/>
          </a:xfrm>
          <a:prstGeom prst="rect">
            <a:avLst/>
          </a:prstGeom>
        </p:spPr>
      </p:pic>
      <p:sp>
        <p:nvSpPr>
          <p:cNvPr id="5" name="Rectangle 4">
            <a:extLst>
              <a:ext uri="{FF2B5EF4-FFF2-40B4-BE49-F238E27FC236}">
                <a16:creationId xmlns:a16="http://schemas.microsoft.com/office/drawing/2014/main" id="{845D611C-BA62-47A4-BD1E-9B680CF09C4F}"/>
              </a:ext>
            </a:extLst>
          </p:cNvPr>
          <p:cNvSpPr>
            <a:spLocks noGrp="1"/>
          </p:cNvSpPr>
          <p:nvPr/>
        </p:nvSpPr>
        <p:spPr>
          <a:xfrm>
            <a:off x="666750" y="1514475"/>
            <a:ext cx="76200" cy="0"/>
          </a:xfrm>
          <a:prstGeom prst="rect">
            <a:avLst/>
          </a:prstGeom>
          <a:ln w="0">
            <a:noFill/>
          </a:ln>
        </p:spPr>
      </p:sp>
      <p:sp>
        <p:nvSpPr>
          <p:cNvPr id="6" name="Rectangle 5">
            <a:extLst>
              <a:ext uri="{FF2B5EF4-FFF2-40B4-BE49-F238E27FC236}">
                <a16:creationId xmlns:a16="http://schemas.microsoft.com/office/drawing/2014/main" id="{37085F55-0291-4688-A0BD-99AE7A31D6B8}"/>
              </a:ext>
            </a:extLst>
          </p:cNvPr>
          <p:cNvSpPr>
            <a:spLocks noGrp="1"/>
          </p:cNvSpPr>
          <p:nvPr/>
        </p:nvSpPr>
        <p:spPr>
          <a:xfrm>
            <a:off x="895350" y="1428750"/>
            <a:ext cx="2286000" cy="4572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Leadership</a:t>
            </a:r>
          </a:p>
        </p:txBody>
      </p:sp>
      <p:sp>
        <p:nvSpPr>
          <p:cNvPr id="7" name="Rectangle 6">
            <a:extLst>
              <a:ext uri="{FF2B5EF4-FFF2-40B4-BE49-F238E27FC236}">
                <a16:creationId xmlns:a16="http://schemas.microsoft.com/office/drawing/2014/main" id="{3672C296-57F5-43F3-A0C5-4173C8752C30}"/>
              </a:ext>
            </a:extLst>
          </p:cNvPr>
          <p:cNvSpPr>
            <a:spLocks noGrp="1"/>
          </p:cNvSpPr>
          <p:nvPr/>
        </p:nvSpPr>
        <p:spPr>
          <a:xfrm>
            <a:off x="3181350" y="1428750"/>
            <a:ext cx="7905750" cy="514350"/>
          </a:xfrm>
          <a:prstGeom prst="rect">
            <a:avLst/>
          </a:prstGeom>
          <a:noFill/>
          <a:ln w="0">
            <a:noFill/>
          </a:ln>
        </p:spPr>
        <p:txBody>
          <a:bodyPr anchor="ctr">
            <a:normAutofit/>
          </a:bodyPr>
          <a:lstStyle/>
          <a:p>
            <a:pPr algn="l">
              <a:defRPr sz="1650" b="0">
                <a:solidFill>
                  <a:srgbClr val="EAF3F4"/>
                </a:solidFill>
                <a:latin typeface="DejaVu Sans"/>
                <a:ea typeface="DejaVu Sans"/>
                <a:cs typeface="DejaVu Sans"/>
              </a:defRPr>
            </a:pPr>
            <a:r>
              <a:rPr sz="1650" b="0">
                <a:solidFill>
                  <a:srgbClr val="EAF3F4"/>
                </a:solidFill>
                <a:latin typeface="DejaVu Sans"/>
                <a:ea typeface="DejaVu Sans"/>
                <a:cs typeface="DejaVu Sans"/>
              </a:rPr>
              <a:t>A coordinator, a backup, and support from church leaders</a:t>
            </a:r>
          </a:p>
        </p:txBody>
      </p:sp>
      <p:sp>
        <p:nvSpPr>
          <p:cNvPr id="8" name="Rectangle 7">
            <a:extLst>
              <a:ext uri="{FF2B5EF4-FFF2-40B4-BE49-F238E27FC236}">
                <a16:creationId xmlns:a16="http://schemas.microsoft.com/office/drawing/2014/main" id="{4F6D34B9-FCD8-4D77-B071-12242BB85CD7}"/>
              </a:ext>
            </a:extLst>
          </p:cNvPr>
          <p:cNvSpPr>
            <a:spLocks noGrp="1"/>
          </p:cNvSpPr>
          <p:nvPr/>
        </p:nvSpPr>
        <p:spPr>
          <a:xfrm>
            <a:off x="666750" y="2352675"/>
            <a:ext cx="76200" cy="0"/>
          </a:xfrm>
          <a:prstGeom prst="rect">
            <a:avLst/>
          </a:prstGeom>
          <a:ln w="0">
            <a:noFill/>
          </a:ln>
        </p:spPr>
      </p:sp>
      <p:sp>
        <p:nvSpPr>
          <p:cNvPr id="9" name="Rectangle 8">
            <a:extLst>
              <a:ext uri="{FF2B5EF4-FFF2-40B4-BE49-F238E27FC236}">
                <a16:creationId xmlns:a16="http://schemas.microsoft.com/office/drawing/2014/main" id="{3438DAE2-555C-406A-B010-AB61ADA21CA5}"/>
              </a:ext>
            </a:extLst>
          </p:cNvPr>
          <p:cNvSpPr>
            <a:spLocks noGrp="1"/>
          </p:cNvSpPr>
          <p:nvPr/>
        </p:nvSpPr>
        <p:spPr>
          <a:xfrm>
            <a:off x="895350" y="2266950"/>
            <a:ext cx="2286000" cy="4572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Clear roles</a:t>
            </a:r>
          </a:p>
        </p:txBody>
      </p:sp>
      <p:sp>
        <p:nvSpPr>
          <p:cNvPr id="10" name="Rectangle 9">
            <a:extLst>
              <a:ext uri="{FF2B5EF4-FFF2-40B4-BE49-F238E27FC236}">
                <a16:creationId xmlns:a16="http://schemas.microsoft.com/office/drawing/2014/main" id="{EB3C00C3-D53C-489E-9030-6FDB99B6BB96}"/>
              </a:ext>
            </a:extLst>
          </p:cNvPr>
          <p:cNvSpPr>
            <a:spLocks noGrp="1"/>
          </p:cNvSpPr>
          <p:nvPr/>
        </p:nvSpPr>
        <p:spPr>
          <a:xfrm>
            <a:off x="3181350" y="2266950"/>
            <a:ext cx="7905750" cy="514350"/>
          </a:xfrm>
          <a:prstGeom prst="rect">
            <a:avLst/>
          </a:prstGeom>
          <a:noFill/>
          <a:ln w="0">
            <a:noFill/>
          </a:ln>
        </p:spPr>
        <p:txBody>
          <a:bodyPr anchor="ctr">
            <a:normAutofit/>
          </a:bodyPr>
          <a:lstStyle/>
          <a:p>
            <a:pPr algn="l">
              <a:defRPr sz="1650" b="0">
                <a:solidFill>
                  <a:srgbClr val="EAF3F4"/>
                </a:solidFill>
                <a:latin typeface="DejaVu Sans"/>
                <a:ea typeface="DejaVu Sans"/>
                <a:cs typeface="DejaVu Sans"/>
              </a:defRPr>
            </a:pPr>
            <a:r>
              <a:rPr sz="1650" b="0">
                <a:solidFill>
                  <a:srgbClr val="EAF3F4"/>
                </a:solidFill>
                <a:latin typeface="DejaVu Sans"/>
                <a:ea typeface="DejaVu Sans"/>
                <a:cs typeface="DejaVu Sans"/>
              </a:rPr>
              <a:t>Volunteers understand the request, their limits, and who to contact</a:t>
            </a:r>
          </a:p>
        </p:txBody>
      </p:sp>
      <p:sp>
        <p:nvSpPr>
          <p:cNvPr id="11" name="Rectangle 10">
            <a:extLst>
              <a:ext uri="{FF2B5EF4-FFF2-40B4-BE49-F238E27FC236}">
                <a16:creationId xmlns:a16="http://schemas.microsoft.com/office/drawing/2014/main" id="{3770E606-DD47-479C-8133-F51517A87160}"/>
              </a:ext>
            </a:extLst>
          </p:cNvPr>
          <p:cNvSpPr>
            <a:spLocks noGrp="1"/>
          </p:cNvSpPr>
          <p:nvPr/>
        </p:nvSpPr>
        <p:spPr>
          <a:xfrm>
            <a:off x="666750" y="3190875"/>
            <a:ext cx="76200" cy="0"/>
          </a:xfrm>
          <a:prstGeom prst="rect">
            <a:avLst/>
          </a:prstGeom>
          <a:ln w="0">
            <a:noFill/>
          </a:ln>
        </p:spPr>
      </p:sp>
      <p:sp>
        <p:nvSpPr>
          <p:cNvPr id="12" name="Rectangle 11">
            <a:extLst>
              <a:ext uri="{FF2B5EF4-FFF2-40B4-BE49-F238E27FC236}">
                <a16:creationId xmlns:a16="http://schemas.microsoft.com/office/drawing/2014/main" id="{02622917-A58C-4FCF-B3AE-8CBE31F5E1F5}"/>
              </a:ext>
            </a:extLst>
          </p:cNvPr>
          <p:cNvSpPr>
            <a:spLocks noGrp="1"/>
          </p:cNvSpPr>
          <p:nvPr/>
        </p:nvSpPr>
        <p:spPr>
          <a:xfrm>
            <a:off x="895350" y="3105150"/>
            <a:ext cx="2286000" cy="4572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Privacy</a:t>
            </a:r>
          </a:p>
        </p:txBody>
      </p:sp>
      <p:sp>
        <p:nvSpPr>
          <p:cNvPr id="13" name="Rectangle 12">
            <a:extLst>
              <a:ext uri="{FF2B5EF4-FFF2-40B4-BE49-F238E27FC236}">
                <a16:creationId xmlns:a16="http://schemas.microsoft.com/office/drawing/2014/main" id="{83AE6050-51AA-4173-8596-8F8929268415}"/>
              </a:ext>
            </a:extLst>
          </p:cNvPr>
          <p:cNvSpPr>
            <a:spLocks noGrp="1"/>
          </p:cNvSpPr>
          <p:nvPr/>
        </p:nvSpPr>
        <p:spPr>
          <a:xfrm>
            <a:off x="3181350" y="3105150"/>
            <a:ext cx="7905750" cy="514350"/>
          </a:xfrm>
          <a:prstGeom prst="rect">
            <a:avLst/>
          </a:prstGeom>
          <a:noFill/>
          <a:ln w="0">
            <a:noFill/>
          </a:ln>
        </p:spPr>
        <p:txBody>
          <a:bodyPr anchor="ctr">
            <a:normAutofit/>
          </a:bodyPr>
          <a:lstStyle/>
          <a:p>
            <a:pPr algn="l">
              <a:defRPr sz="1650" b="0">
                <a:solidFill>
                  <a:srgbClr val="EAF3F4"/>
                </a:solidFill>
                <a:latin typeface="DejaVu Sans"/>
                <a:ea typeface="DejaVu Sans"/>
                <a:cs typeface="DejaVu Sans"/>
              </a:defRPr>
            </a:pPr>
            <a:r>
              <a:rPr sz="1650" b="0">
                <a:solidFill>
                  <a:srgbClr val="EAF3F4"/>
                </a:solidFill>
                <a:latin typeface="DejaVu Sans"/>
                <a:ea typeface="DejaVu Sans"/>
                <a:cs typeface="DejaVu Sans"/>
              </a:rPr>
              <a:t>Share personal information only with permission and a ministry purpose</a:t>
            </a:r>
          </a:p>
        </p:txBody>
      </p:sp>
      <p:sp>
        <p:nvSpPr>
          <p:cNvPr id="14" name="Rectangle 13">
            <a:extLst>
              <a:ext uri="{FF2B5EF4-FFF2-40B4-BE49-F238E27FC236}">
                <a16:creationId xmlns:a16="http://schemas.microsoft.com/office/drawing/2014/main" id="{943B706F-B7B6-418B-8105-086700429AC6}"/>
              </a:ext>
            </a:extLst>
          </p:cNvPr>
          <p:cNvSpPr>
            <a:spLocks noGrp="1"/>
          </p:cNvSpPr>
          <p:nvPr/>
        </p:nvSpPr>
        <p:spPr>
          <a:xfrm>
            <a:off x="666750" y="4029075"/>
            <a:ext cx="76200" cy="0"/>
          </a:xfrm>
          <a:prstGeom prst="rect">
            <a:avLst/>
          </a:prstGeom>
          <a:ln w="0">
            <a:noFill/>
          </a:ln>
        </p:spPr>
      </p:sp>
      <p:sp>
        <p:nvSpPr>
          <p:cNvPr id="15" name="Rectangle 14">
            <a:extLst>
              <a:ext uri="{FF2B5EF4-FFF2-40B4-BE49-F238E27FC236}">
                <a16:creationId xmlns:a16="http://schemas.microsoft.com/office/drawing/2014/main" id="{8227C6C3-66E8-44D4-8D2C-1CCB63E288C9}"/>
              </a:ext>
            </a:extLst>
          </p:cNvPr>
          <p:cNvSpPr>
            <a:spLocks noGrp="1"/>
          </p:cNvSpPr>
          <p:nvPr/>
        </p:nvSpPr>
        <p:spPr>
          <a:xfrm>
            <a:off x="895350" y="3943350"/>
            <a:ext cx="2286000" cy="4572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Boundaries</a:t>
            </a:r>
          </a:p>
        </p:txBody>
      </p:sp>
      <p:sp>
        <p:nvSpPr>
          <p:cNvPr id="16" name="Rectangle 15">
            <a:extLst>
              <a:ext uri="{FF2B5EF4-FFF2-40B4-BE49-F238E27FC236}">
                <a16:creationId xmlns:a16="http://schemas.microsoft.com/office/drawing/2014/main" id="{3235F465-25ED-4D9F-9AEF-FDD242BD3E92}"/>
              </a:ext>
            </a:extLst>
          </p:cNvPr>
          <p:cNvSpPr>
            <a:spLocks noGrp="1"/>
          </p:cNvSpPr>
          <p:nvPr/>
        </p:nvSpPr>
        <p:spPr>
          <a:xfrm>
            <a:off x="3181350" y="3943350"/>
            <a:ext cx="7905750" cy="514350"/>
          </a:xfrm>
          <a:prstGeom prst="rect">
            <a:avLst/>
          </a:prstGeom>
          <a:noFill/>
          <a:ln w="0">
            <a:noFill/>
          </a:ln>
        </p:spPr>
        <p:txBody>
          <a:bodyPr anchor="ctr">
            <a:normAutofit/>
          </a:bodyPr>
          <a:lstStyle/>
          <a:p>
            <a:pPr algn="l">
              <a:defRPr sz="1650" b="0">
                <a:solidFill>
                  <a:srgbClr val="EAF3F4"/>
                </a:solidFill>
                <a:latin typeface="DejaVu Sans"/>
                <a:ea typeface="DejaVu Sans"/>
                <a:cs typeface="DejaVu Sans"/>
              </a:defRPr>
            </a:pPr>
            <a:r>
              <a:rPr sz="1650" b="0">
                <a:solidFill>
                  <a:srgbClr val="EAF3F4"/>
                </a:solidFill>
                <a:latin typeface="DejaVu Sans"/>
                <a:ea typeface="DejaVu Sans"/>
                <a:cs typeface="DejaVu Sans"/>
              </a:rPr>
              <a:t>Refer medical, legal, protective, or emergency needs to qualified help</a:t>
            </a:r>
          </a:p>
        </p:txBody>
      </p:sp>
      <p:sp>
        <p:nvSpPr>
          <p:cNvPr id="17" name="Rectangle 16">
            <a:extLst>
              <a:ext uri="{FF2B5EF4-FFF2-40B4-BE49-F238E27FC236}">
                <a16:creationId xmlns:a16="http://schemas.microsoft.com/office/drawing/2014/main" id="{B06C3AF2-75BE-4953-8DB0-5E78B71F6CEC}"/>
              </a:ext>
            </a:extLst>
          </p:cNvPr>
          <p:cNvSpPr>
            <a:spLocks noGrp="1"/>
          </p:cNvSpPr>
          <p:nvPr/>
        </p:nvSpPr>
        <p:spPr>
          <a:xfrm>
            <a:off x="666750" y="4867275"/>
            <a:ext cx="76200" cy="0"/>
          </a:xfrm>
          <a:prstGeom prst="rect">
            <a:avLst/>
          </a:prstGeom>
          <a:ln w="0">
            <a:noFill/>
          </a:ln>
        </p:spPr>
      </p:sp>
      <p:sp>
        <p:nvSpPr>
          <p:cNvPr id="18" name="Rectangle 17">
            <a:extLst>
              <a:ext uri="{FF2B5EF4-FFF2-40B4-BE49-F238E27FC236}">
                <a16:creationId xmlns:a16="http://schemas.microsoft.com/office/drawing/2014/main" id="{D3965648-FDA9-423E-96F0-4EB7F40D00FD}"/>
              </a:ext>
            </a:extLst>
          </p:cNvPr>
          <p:cNvSpPr>
            <a:spLocks noGrp="1"/>
          </p:cNvSpPr>
          <p:nvPr/>
        </p:nvSpPr>
        <p:spPr>
          <a:xfrm>
            <a:off x="895350" y="4781550"/>
            <a:ext cx="2286000" cy="4572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Review</a:t>
            </a:r>
          </a:p>
        </p:txBody>
      </p:sp>
      <p:sp>
        <p:nvSpPr>
          <p:cNvPr id="19" name="Rectangle 18">
            <a:extLst>
              <a:ext uri="{FF2B5EF4-FFF2-40B4-BE49-F238E27FC236}">
                <a16:creationId xmlns:a16="http://schemas.microsoft.com/office/drawing/2014/main" id="{0543717B-0674-49C4-9069-B842F8723BC6}"/>
              </a:ext>
            </a:extLst>
          </p:cNvPr>
          <p:cNvSpPr>
            <a:spLocks noGrp="1"/>
          </p:cNvSpPr>
          <p:nvPr/>
        </p:nvSpPr>
        <p:spPr>
          <a:xfrm>
            <a:off x="3181350" y="4781550"/>
            <a:ext cx="7905750" cy="514350"/>
          </a:xfrm>
          <a:prstGeom prst="rect">
            <a:avLst/>
          </a:prstGeom>
          <a:noFill/>
          <a:ln w="0">
            <a:noFill/>
          </a:ln>
        </p:spPr>
        <p:txBody>
          <a:bodyPr anchor="ctr">
            <a:normAutofit/>
          </a:bodyPr>
          <a:lstStyle/>
          <a:p>
            <a:pPr algn="l">
              <a:defRPr sz="1650" b="0">
                <a:solidFill>
                  <a:srgbClr val="EAF3F4"/>
                </a:solidFill>
                <a:latin typeface="DejaVu Sans"/>
                <a:ea typeface="DejaVu Sans"/>
                <a:cs typeface="DejaVu Sans"/>
              </a:defRPr>
            </a:pPr>
            <a:r>
              <a:rPr sz="1650" b="0">
                <a:solidFill>
                  <a:srgbClr val="EAF3F4"/>
                </a:solidFill>
                <a:latin typeface="DejaVu Sans"/>
                <a:ea typeface="DejaVu Sans"/>
                <a:cs typeface="DejaVu Sans"/>
              </a:rPr>
              <a:t>Check whether the support helped and whether capacity has changed</a:t>
            </a:r>
          </a:p>
        </p:txBody>
      </p:sp>
      <p:sp>
        <p:nvSpPr>
          <p:cNvPr id="20" name="Rectangle 19">
            <a:extLst>
              <a:ext uri="{FF2B5EF4-FFF2-40B4-BE49-F238E27FC236}">
                <a16:creationId xmlns:a16="http://schemas.microsoft.com/office/drawing/2014/main" id="{94AC5024-0D05-4209-9B85-068CAA35AAF0}"/>
              </a:ext>
            </a:extLst>
          </p:cNvPr>
          <p:cNvSpPr>
            <a:spLocks noGrp="1"/>
          </p:cNvSpPr>
          <p:nvPr/>
        </p:nvSpPr>
        <p:spPr>
          <a:xfrm>
            <a:off x="666750" y="5924550"/>
            <a:ext cx="95250" cy="552450"/>
          </a:xfrm>
          <a:prstGeom prst="rect">
            <a:avLst/>
          </a:prstGeom>
          <a:solidFill>
            <a:srgbClr val="F2B128"/>
          </a:solidFill>
          <a:ln w="0">
            <a:noFill/>
          </a:ln>
        </p:spPr>
      </p:sp>
      <p:sp>
        <p:nvSpPr>
          <p:cNvPr id="21" name="Rectangle 20">
            <a:extLst>
              <a:ext uri="{FF2B5EF4-FFF2-40B4-BE49-F238E27FC236}">
                <a16:creationId xmlns:a16="http://schemas.microsoft.com/office/drawing/2014/main" id="{E0A311C4-D724-49C7-99DD-E872A4CAAF89}"/>
              </a:ext>
            </a:extLst>
          </p:cNvPr>
          <p:cNvSpPr>
            <a:spLocks noGrp="1"/>
          </p:cNvSpPr>
          <p:nvPr/>
        </p:nvSpPr>
        <p:spPr>
          <a:xfrm>
            <a:off x="933450" y="5886450"/>
            <a:ext cx="10287000" cy="60960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Prayer and concern should never become gossip.</a:t>
            </a:r>
          </a:p>
        </p:txBody>
      </p:sp>
    </p:spTree>
    <p:extLst>
      <p:ext uri="{BB962C8B-B14F-4D97-AF65-F5344CB8AC3E}">
        <p14:creationId xmlns:p14="http://schemas.microsoft.com/office/powerpoint/2010/main" val="110687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F7B83E-7076-4283-A671-3A1F9AEC09C0}"/>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967A4E8C-5D54-4A59-A979-BFCFEEB05A14}"/>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Serving the church and community</a:t>
            </a:r>
          </a:p>
        </p:txBody>
      </p:sp>
      <p:pic>
        <p:nvPicPr>
          <p:cNvPr id="12" name="Picture 11"/>
          <p:cNvPicPr>
            <a:picLocks noChangeAspect="1"/>
          </p:cNvPicPr>
          <p:nvPr/>
        </p:nvPicPr>
        <p:blipFill>
          <a:blip r:embed="rId3"/>
          <a:stretch/>
        </p:blipFill>
        <p:spPr>
          <a:xfrm>
            <a:off x="10106025" y="285750"/>
            <a:ext cx="1600200" cy="533400"/>
          </a:xfrm>
          <a:prstGeom prst="rect">
            <a:avLst/>
          </a:prstGeom>
        </p:spPr>
      </p:pic>
      <p:pic>
        <p:nvPicPr>
          <p:cNvPr id="13" name="Picture 12"/>
          <p:cNvPicPr>
            <a:picLocks noChangeAspect="1"/>
          </p:cNvPicPr>
          <p:nvPr/>
        </p:nvPicPr>
        <p:blipFill>
          <a:blip r:embed="rId4"/>
          <a:srcRect t="16667" b="16667"/>
          <a:stretch>
            <a:fillRect/>
          </a:stretch>
        </p:blipFill>
        <p:spPr>
          <a:xfrm>
            <a:off x="7334250" y="1381125"/>
            <a:ext cx="4000500" cy="4000500"/>
          </a:xfrm>
          <a:prstGeom prst="roundRect">
            <a:avLst>
              <a:gd name="adj" fmla="val 3810"/>
            </a:avLst>
          </a:prstGeom>
        </p:spPr>
      </p:pic>
      <p:sp>
        <p:nvSpPr>
          <p:cNvPr id="5" name="Rectangle 4">
            <a:extLst>
              <a:ext uri="{FF2B5EF4-FFF2-40B4-BE49-F238E27FC236}">
                <a16:creationId xmlns:a16="http://schemas.microsoft.com/office/drawing/2014/main" id="{3EEADEC7-6B6F-4D22-88B6-4A12326BE21C}"/>
              </a:ext>
            </a:extLst>
          </p:cNvPr>
          <p:cNvSpPr>
            <a:spLocks noGrp="1"/>
          </p:cNvSpPr>
          <p:nvPr/>
        </p:nvSpPr>
        <p:spPr>
          <a:xfrm>
            <a:off x="762000" y="1524000"/>
            <a:ext cx="5334000" cy="523875"/>
          </a:xfrm>
          <a:prstGeom prst="rect">
            <a:avLst/>
          </a:prstGeom>
          <a:noFill/>
          <a:ln w="0">
            <a:noFill/>
          </a:ln>
        </p:spPr>
        <p:txBody>
          <a:bodyPr anchor="ctr">
            <a:normAutofit/>
          </a:bodyPr>
          <a:lstStyle/>
          <a:p>
            <a:pPr algn="l">
              <a:defRPr sz="2250" b="1">
                <a:solidFill>
                  <a:srgbClr val="0B335F"/>
                </a:solidFill>
                <a:latin typeface="DejaVu Sans"/>
                <a:ea typeface="DejaVu Sans"/>
                <a:cs typeface="DejaVu Sans"/>
              </a:defRPr>
            </a:pPr>
            <a:r>
              <a:rPr sz="2250" b="1">
                <a:solidFill>
                  <a:srgbClr val="0B335F"/>
                </a:solidFill>
                <a:latin typeface="DejaVu Sans"/>
                <a:ea typeface="DejaVu Sans"/>
                <a:cs typeface="DejaVu Sans"/>
              </a:rPr>
              <a:t>The church brings</a:t>
            </a:r>
          </a:p>
        </p:txBody>
      </p:sp>
      <p:sp>
        <p:nvSpPr>
          <p:cNvPr id="6" name="Rectangle 5">
            <a:extLst>
              <a:ext uri="{FF2B5EF4-FFF2-40B4-BE49-F238E27FC236}">
                <a16:creationId xmlns:a16="http://schemas.microsoft.com/office/drawing/2014/main" id="{2966E193-35FA-4069-8F07-A8DC4E05BCBA}"/>
              </a:ext>
            </a:extLst>
          </p:cNvPr>
          <p:cNvSpPr>
            <a:spLocks noGrp="1"/>
          </p:cNvSpPr>
          <p:nvPr/>
        </p:nvSpPr>
        <p:spPr>
          <a:xfrm>
            <a:off x="952500" y="2143125"/>
            <a:ext cx="4762500" cy="2428875"/>
          </a:xfrm>
          <a:prstGeom prst="rect">
            <a:avLst/>
          </a:prstGeom>
          <a:noFill/>
          <a:ln w="0">
            <a:noFill/>
          </a:ln>
        </p:spPr>
        <p:txBody>
          <a:bodyPr anchor="t">
            <a:normAutofit/>
          </a:bodyPr>
          <a:lstStyle/>
          <a:p>
            <a:pPr algn="l">
              <a:defRPr sz="2025" b="0">
                <a:solidFill>
                  <a:srgbClr val="183142"/>
                </a:solidFill>
                <a:latin typeface="DejaVu Sans"/>
                <a:ea typeface="DejaVu Sans"/>
                <a:cs typeface="DejaVu Sans"/>
              </a:defRPr>
            </a:pPr>
            <a:r>
              <a:rPr sz="2025" b="0">
                <a:solidFill>
                  <a:srgbClr val="183142"/>
                </a:solidFill>
                <a:latin typeface="DejaVu Sans"/>
                <a:ea typeface="DejaVu Sans"/>
                <a:cs typeface="DejaVu Sans"/>
              </a:rPr>
              <a:t>Faith</a:t>
            </a:r>
          </a:p>
          <a:p>
            <a:pPr algn="l">
              <a:defRPr sz="2025" b="0">
                <a:solidFill>
                  <a:srgbClr val="183142"/>
                </a:solidFill>
                <a:latin typeface="DejaVu Sans"/>
                <a:ea typeface="DejaVu Sans"/>
                <a:cs typeface="DejaVu Sans"/>
              </a:defRPr>
            </a:pPr>
            <a:r>
              <a:rPr sz="2025" b="0">
                <a:solidFill>
                  <a:srgbClr val="183142"/>
                </a:solidFill>
                <a:latin typeface="DejaVu Sans"/>
                <a:ea typeface="DejaVu Sans"/>
                <a:cs typeface="DejaVu Sans"/>
              </a:rPr>
              <a:t>Relationships</a:t>
            </a:r>
          </a:p>
          <a:p>
            <a:pPr algn="l">
              <a:defRPr sz="2025" b="0">
                <a:solidFill>
                  <a:srgbClr val="183142"/>
                </a:solidFill>
                <a:latin typeface="DejaVu Sans"/>
                <a:ea typeface="DejaVu Sans"/>
                <a:cs typeface="DejaVu Sans"/>
              </a:defRPr>
            </a:pPr>
            <a:r>
              <a:rPr sz="2025" b="0">
                <a:solidFill>
                  <a:srgbClr val="183142"/>
                </a:solidFill>
                <a:latin typeface="DejaVu Sans"/>
                <a:ea typeface="DejaVu Sans"/>
                <a:cs typeface="DejaVu Sans"/>
              </a:rPr>
              <a:t>Compassion</a:t>
            </a:r>
          </a:p>
          <a:p>
            <a:pPr algn="l">
              <a:defRPr sz="2025" b="0">
                <a:solidFill>
                  <a:srgbClr val="183142"/>
                </a:solidFill>
                <a:latin typeface="DejaVu Sans"/>
                <a:ea typeface="DejaVu Sans"/>
                <a:cs typeface="DejaVu Sans"/>
              </a:defRPr>
            </a:pPr>
            <a:r>
              <a:rPr sz="2025" b="0">
                <a:solidFill>
                  <a:srgbClr val="183142"/>
                </a:solidFill>
                <a:latin typeface="DejaVu Sans"/>
                <a:ea typeface="DejaVu Sans"/>
                <a:cs typeface="DejaVu Sans"/>
              </a:rPr>
              <a:t>Practical gifts</a:t>
            </a:r>
          </a:p>
          <a:p>
            <a:pPr algn="l">
              <a:defRPr sz="2025" b="0">
                <a:solidFill>
                  <a:srgbClr val="183142"/>
                </a:solidFill>
                <a:latin typeface="DejaVu Sans"/>
                <a:ea typeface="DejaVu Sans"/>
                <a:cs typeface="DejaVu Sans"/>
              </a:defRPr>
            </a:pPr>
            <a:r>
              <a:rPr sz="2025" b="0">
                <a:solidFill>
                  <a:srgbClr val="183142"/>
                </a:solidFill>
                <a:latin typeface="DejaVu Sans"/>
                <a:ea typeface="DejaVu Sans"/>
                <a:cs typeface="DejaVu Sans"/>
              </a:rPr>
              <a:t>A willingness to listen</a:t>
            </a:r>
          </a:p>
        </p:txBody>
      </p:sp>
      <p:sp>
        <p:nvSpPr>
          <p:cNvPr id="7" name="Rectangle 6">
            <a:extLst>
              <a:ext uri="{FF2B5EF4-FFF2-40B4-BE49-F238E27FC236}">
                <a16:creationId xmlns:a16="http://schemas.microsoft.com/office/drawing/2014/main" id="{16D24143-F7AF-454B-89C5-58877C01C771}"/>
              </a:ext>
            </a:extLst>
          </p:cNvPr>
          <p:cNvSpPr>
            <a:spLocks noGrp="1"/>
          </p:cNvSpPr>
          <p:nvPr/>
        </p:nvSpPr>
        <p:spPr>
          <a:xfrm>
            <a:off x="762000" y="4762500"/>
            <a:ext cx="5619750" cy="762000"/>
          </a:xfrm>
          <a:prstGeom prst="rect">
            <a:avLst/>
          </a:prstGeom>
          <a:noFill/>
          <a:ln w="0">
            <a:noFill/>
          </a:ln>
        </p:spPr>
        <p:txBody>
          <a:bodyPr anchor="ctr">
            <a:normAutofit/>
          </a:bodyPr>
          <a:lstStyle/>
          <a:p>
            <a:pPr algn="l">
              <a:defRPr sz="1875" b="1">
                <a:solidFill>
                  <a:srgbClr val="138997"/>
                </a:solidFill>
                <a:latin typeface="DejaVu Sans"/>
                <a:ea typeface="DejaVu Sans"/>
                <a:cs typeface="DejaVu Sans"/>
              </a:defRPr>
            </a:pPr>
            <a:r>
              <a:rPr sz="1875" b="1">
                <a:solidFill>
                  <a:srgbClr val="138997"/>
                </a:solidFill>
                <a:latin typeface="DejaVu Sans"/>
                <a:ea typeface="DejaVu Sans"/>
                <a:cs typeface="DejaVu Sans"/>
              </a:rPr>
              <a:t>Community partners bring specialized knowledge, programs, and services.</a:t>
            </a:r>
          </a:p>
        </p:txBody>
      </p:sp>
      <p:sp>
        <p:nvSpPr>
          <p:cNvPr id="8" name="Rectangle 7">
            <a:extLst>
              <a:ext uri="{FF2B5EF4-FFF2-40B4-BE49-F238E27FC236}">
                <a16:creationId xmlns:a16="http://schemas.microsoft.com/office/drawing/2014/main" id="{9274F6C7-1F7F-4DEC-BCEB-50C5A11F2A02}"/>
              </a:ext>
            </a:extLst>
          </p:cNvPr>
          <p:cNvSpPr>
            <a:spLocks noGrp="1"/>
          </p:cNvSpPr>
          <p:nvPr/>
        </p:nvSpPr>
        <p:spPr>
          <a:xfrm>
            <a:off x="666750" y="59245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E50EE8B1-8100-4E9A-9C9A-133B4B241FCF}"/>
              </a:ext>
            </a:extLst>
          </p:cNvPr>
          <p:cNvSpPr>
            <a:spLocks noGrp="1"/>
          </p:cNvSpPr>
          <p:nvPr/>
        </p:nvSpPr>
        <p:spPr>
          <a:xfrm>
            <a:off x="933450" y="588645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Which community partner could strengthen your church’s care?</a:t>
            </a:r>
          </a:p>
        </p:txBody>
      </p:sp>
    </p:spTree>
    <p:extLst>
      <p:ext uri="{BB962C8B-B14F-4D97-AF65-F5344CB8AC3E}">
        <p14:creationId xmlns:p14="http://schemas.microsoft.com/office/powerpoint/2010/main" val="1895377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B9A2CB5-6211-444C-AB8E-5EF511511ABA}"/>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A8EB78B8-02F8-4BD2-B075-A9223C70423C}"/>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0B335F"/>
                </a:solidFill>
                <a:latin typeface="DejaVu Sans"/>
                <a:ea typeface="DejaVu Sans"/>
                <a:cs typeface="DejaVu Sans"/>
              </a:defRPr>
            </a:pPr>
            <a:r>
              <a:rPr sz="3225" b="1">
                <a:solidFill>
                  <a:srgbClr val="0B335F"/>
                </a:solidFill>
                <a:latin typeface="DejaVu Sans"/>
                <a:ea typeface="DejaVu Sans"/>
                <a:cs typeface="DejaVu Sans"/>
              </a:rPr>
              <a:t>The first 90 days</a:t>
            </a:r>
          </a:p>
        </p:txBody>
      </p:sp>
      <p:pic>
        <p:nvPicPr>
          <p:cNvPr id="22" name="Picture 21"/>
          <p:cNvPicPr>
            <a:picLocks noChangeAspect="1"/>
          </p:cNvPicPr>
          <p:nvPr/>
        </p:nvPicPr>
        <p:blipFill>
          <a:blip r:embed="rId3"/>
          <a:stretch/>
        </p:blipFill>
        <p:spPr>
          <a:xfrm>
            <a:off x="10106025" y="285750"/>
            <a:ext cx="1600200" cy="533400"/>
          </a:xfrm>
          <a:prstGeom prst="rect">
            <a:avLst/>
          </a:prstGeom>
        </p:spPr>
      </p:pic>
      <p:sp>
        <p:nvSpPr>
          <p:cNvPr id="4" name="Rectangle 3">
            <a:extLst>
              <a:ext uri="{FF2B5EF4-FFF2-40B4-BE49-F238E27FC236}">
                <a16:creationId xmlns:a16="http://schemas.microsoft.com/office/drawing/2014/main" id="{AF4D1407-22C7-48D9-B92D-4E461FE16A44}"/>
              </a:ext>
            </a:extLst>
          </p:cNvPr>
          <p:cNvSpPr>
            <a:spLocks noGrp="1"/>
          </p:cNvSpPr>
          <p:nvPr/>
        </p:nvSpPr>
        <p:spPr>
          <a:xfrm>
            <a:off x="1143000" y="1381125"/>
            <a:ext cx="9906000" cy="666750"/>
          </a:xfrm>
          <a:prstGeom prst="rect">
            <a:avLst/>
          </a:prstGeom>
          <a:noFill/>
          <a:ln w="0">
            <a:noFill/>
          </a:ln>
        </p:spPr>
        <p:txBody>
          <a:bodyPr anchor="ctr">
            <a:normAutofit fontScale="98829"/>
          </a:bodyPr>
          <a:lstStyle/>
          <a:p>
            <a:pPr algn="ctr">
              <a:defRPr sz="2700" b="1">
                <a:solidFill>
                  <a:srgbClr val="0B335F"/>
                </a:solidFill>
                <a:latin typeface="DejaVu Sans"/>
                <a:ea typeface="DejaVu Sans"/>
                <a:cs typeface="DejaVu Sans"/>
              </a:defRPr>
            </a:pPr>
            <a:r>
              <a:rPr sz="2700" b="1">
                <a:solidFill>
                  <a:srgbClr val="0B335F"/>
                </a:solidFill>
                <a:latin typeface="DejaVu Sans"/>
                <a:ea typeface="DejaVu Sans"/>
                <a:cs typeface="DejaVu Sans"/>
              </a:rPr>
              <a:t>Choose one action the congregation can complete.</a:t>
            </a:r>
          </a:p>
        </p:txBody>
      </p:sp>
      <p:sp>
        <p:nvSpPr>
          <p:cNvPr id="5" name="Rectangle 4">
            <a:extLst>
              <a:ext uri="{FF2B5EF4-FFF2-40B4-BE49-F238E27FC236}">
                <a16:creationId xmlns:a16="http://schemas.microsoft.com/office/drawing/2014/main" id="{58A21E3C-F3A1-48FF-99F4-0CDCFE647A89}"/>
              </a:ext>
            </a:extLst>
          </p:cNvPr>
          <p:cNvSpPr>
            <a:spLocks noGrp="1"/>
          </p:cNvSpPr>
          <p:nvPr/>
        </p:nvSpPr>
        <p:spPr>
          <a:xfrm>
            <a:off x="666750" y="2657475"/>
            <a:ext cx="76200" cy="0"/>
          </a:xfrm>
          <a:prstGeom prst="rect">
            <a:avLst/>
          </a:prstGeom>
          <a:ln w="0">
            <a:noFill/>
          </a:ln>
        </p:spPr>
      </p:sp>
      <p:sp>
        <p:nvSpPr>
          <p:cNvPr id="6" name="Rectangle 5">
            <a:extLst>
              <a:ext uri="{FF2B5EF4-FFF2-40B4-BE49-F238E27FC236}">
                <a16:creationId xmlns:a16="http://schemas.microsoft.com/office/drawing/2014/main" id="{334D7A02-580A-4999-A931-FF003961C8FC}"/>
              </a:ext>
            </a:extLst>
          </p:cNvPr>
          <p:cNvSpPr>
            <a:spLocks noGrp="1"/>
          </p:cNvSpPr>
          <p:nvPr/>
        </p:nvSpPr>
        <p:spPr>
          <a:xfrm>
            <a:off x="895350" y="2571750"/>
            <a:ext cx="2000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Listen</a:t>
            </a:r>
          </a:p>
        </p:txBody>
      </p:sp>
      <p:sp>
        <p:nvSpPr>
          <p:cNvPr id="7" name="Rectangle 6">
            <a:extLst>
              <a:ext uri="{FF2B5EF4-FFF2-40B4-BE49-F238E27FC236}">
                <a16:creationId xmlns:a16="http://schemas.microsoft.com/office/drawing/2014/main" id="{746E4EBF-2E43-4805-9E7B-9B1DAE5FBEF2}"/>
              </a:ext>
            </a:extLst>
          </p:cNvPr>
          <p:cNvSpPr>
            <a:spLocks noGrp="1"/>
          </p:cNvSpPr>
          <p:nvPr/>
        </p:nvSpPr>
        <p:spPr>
          <a:xfrm>
            <a:off x="2895600" y="2571750"/>
            <a:ext cx="8191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Invite caregivers to describe what support would help</a:t>
            </a:r>
          </a:p>
        </p:txBody>
      </p:sp>
      <p:sp>
        <p:nvSpPr>
          <p:cNvPr id="8" name="Rectangle 7">
            <a:extLst>
              <a:ext uri="{FF2B5EF4-FFF2-40B4-BE49-F238E27FC236}">
                <a16:creationId xmlns:a16="http://schemas.microsoft.com/office/drawing/2014/main" id="{26B147C1-6FC2-4EC0-B0A9-5CD605EEC696}"/>
              </a:ext>
            </a:extLst>
          </p:cNvPr>
          <p:cNvSpPr>
            <a:spLocks noGrp="1"/>
          </p:cNvSpPr>
          <p:nvPr/>
        </p:nvSpPr>
        <p:spPr>
          <a:xfrm>
            <a:off x="666750" y="3343275"/>
            <a:ext cx="76200" cy="0"/>
          </a:xfrm>
          <a:prstGeom prst="rect">
            <a:avLst/>
          </a:prstGeom>
          <a:ln w="0">
            <a:noFill/>
          </a:ln>
        </p:spPr>
      </p:sp>
      <p:sp>
        <p:nvSpPr>
          <p:cNvPr id="9" name="Rectangle 8">
            <a:extLst>
              <a:ext uri="{FF2B5EF4-FFF2-40B4-BE49-F238E27FC236}">
                <a16:creationId xmlns:a16="http://schemas.microsoft.com/office/drawing/2014/main" id="{7C07D2C0-6034-479A-B59D-747485DF8A8D}"/>
              </a:ext>
            </a:extLst>
          </p:cNvPr>
          <p:cNvSpPr>
            <a:spLocks noGrp="1"/>
          </p:cNvSpPr>
          <p:nvPr/>
        </p:nvSpPr>
        <p:spPr>
          <a:xfrm>
            <a:off x="895350" y="3257550"/>
            <a:ext cx="2000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Organize</a:t>
            </a:r>
          </a:p>
        </p:txBody>
      </p:sp>
      <p:sp>
        <p:nvSpPr>
          <p:cNvPr id="10" name="Rectangle 9">
            <a:extLst>
              <a:ext uri="{FF2B5EF4-FFF2-40B4-BE49-F238E27FC236}">
                <a16:creationId xmlns:a16="http://schemas.microsoft.com/office/drawing/2014/main" id="{3C9B6CE2-6997-4617-9069-7D52558EE420}"/>
              </a:ext>
            </a:extLst>
          </p:cNvPr>
          <p:cNvSpPr>
            <a:spLocks noGrp="1"/>
          </p:cNvSpPr>
          <p:nvPr/>
        </p:nvSpPr>
        <p:spPr>
          <a:xfrm>
            <a:off x="2895600" y="3257550"/>
            <a:ext cx="8191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Form a small team or identify a coordinator and backup</a:t>
            </a:r>
          </a:p>
        </p:txBody>
      </p:sp>
      <p:sp>
        <p:nvSpPr>
          <p:cNvPr id="11" name="Rectangle 10">
            <a:extLst>
              <a:ext uri="{FF2B5EF4-FFF2-40B4-BE49-F238E27FC236}">
                <a16:creationId xmlns:a16="http://schemas.microsoft.com/office/drawing/2014/main" id="{AE54DEF0-40A5-4C41-BE53-823E64224882}"/>
              </a:ext>
            </a:extLst>
          </p:cNvPr>
          <p:cNvSpPr>
            <a:spLocks noGrp="1"/>
          </p:cNvSpPr>
          <p:nvPr/>
        </p:nvSpPr>
        <p:spPr>
          <a:xfrm>
            <a:off x="666750" y="4029075"/>
            <a:ext cx="76200" cy="0"/>
          </a:xfrm>
          <a:prstGeom prst="rect">
            <a:avLst/>
          </a:prstGeom>
          <a:ln w="0">
            <a:noFill/>
          </a:ln>
        </p:spPr>
      </p:sp>
      <p:sp>
        <p:nvSpPr>
          <p:cNvPr id="12" name="Rectangle 11">
            <a:extLst>
              <a:ext uri="{FF2B5EF4-FFF2-40B4-BE49-F238E27FC236}">
                <a16:creationId xmlns:a16="http://schemas.microsoft.com/office/drawing/2014/main" id="{958A4976-6B55-4152-B9BA-FF8D2E426553}"/>
              </a:ext>
            </a:extLst>
          </p:cNvPr>
          <p:cNvSpPr>
            <a:spLocks noGrp="1"/>
          </p:cNvSpPr>
          <p:nvPr/>
        </p:nvSpPr>
        <p:spPr>
          <a:xfrm>
            <a:off x="895350" y="3943350"/>
            <a:ext cx="2000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Connect</a:t>
            </a:r>
          </a:p>
        </p:txBody>
      </p:sp>
      <p:sp>
        <p:nvSpPr>
          <p:cNvPr id="13" name="Rectangle 12">
            <a:extLst>
              <a:ext uri="{FF2B5EF4-FFF2-40B4-BE49-F238E27FC236}">
                <a16:creationId xmlns:a16="http://schemas.microsoft.com/office/drawing/2014/main" id="{39B0C7B0-9BDC-4095-966D-2CB9D85AB45E}"/>
              </a:ext>
            </a:extLst>
          </p:cNvPr>
          <p:cNvSpPr>
            <a:spLocks noGrp="1"/>
          </p:cNvSpPr>
          <p:nvPr/>
        </p:nvSpPr>
        <p:spPr>
          <a:xfrm>
            <a:off x="2895600" y="3943350"/>
            <a:ext cx="8191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Create a resource guide or meet with a community partner</a:t>
            </a:r>
          </a:p>
        </p:txBody>
      </p:sp>
      <p:sp>
        <p:nvSpPr>
          <p:cNvPr id="14" name="Rectangle 13">
            <a:extLst>
              <a:ext uri="{FF2B5EF4-FFF2-40B4-BE49-F238E27FC236}">
                <a16:creationId xmlns:a16="http://schemas.microsoft.com/office/drawing/2014/main" id="{11897693-1AF5-45FC-9A08-878B344CC77E}"/>
              </a:ext>
            </a:extLst>
          </p:cNvPr>
          <p:cNvSpPr>
            <a:spLocks noGrp="1"/>
          </p:cNvSpPr>
          <p:nvPr/>
        </p:nvSpPr>
        <p:spPr>
          <a:xfrm>
            <a:off x="666750" y="4714875"/>
            <a:ext cx="76200" cy="0"/>
          </a:xfrm>
          <a:prstGeom prst="rect">
            <a:avLst/>
          </a:prstGeom>
          <a:ln w="0">
            <a:noFill/>
          </a:ln>
        </p:spPr>
      </p:sp>
      <p:sp>
        <p:nvSpPr>
          <p:cNvPr id="15" name="Rectangle 14">
            <a:extLst>
              <a:ext uri="{FF2B5EF4-FFF2-40B4-BE49-F238E27FC236}">
                <a16:creationId xmlns:a16="http://schemas.microsoft.com/office/drawing/2014/main" id="{67E12B19-CE72-4E64-8919-547667D56E24}"/>
              </a:ext>
            </a:extLst>
          </p:cNvPr>
          <p:cNvSpPr>
            <a:spLocks noGrp="1"/>
          </p:cNvSpPr>
          <p:nvPr/>
        </p:nvSpPr>
        <p:spPr>
          <a:xfrm>
            <a:off x="895350" y="4629150"/>
            <a:ext cx="2000250" cy="457200"/>
          </a:xfrm>
          <a:prstGeom prst="rect">
            <a:avLst/>
          </a:prstGeom>
          <a:noFill/>
          <a:ln w="0">
            <a:noFill/>
          </a:ln>
        </p:spPr>
        <p:txBody>
          <a:bodyPr anchor="ctr">
            <a:normAutofit/>
          </a:bodyPr>
          <a:lstStyle/>
          <a:p>
            <a:pPr algn="l">
              <a:defRPr sz="1875" b="1">
                <a:solidFill>
                  <a:srgbClr val="0B335F"/>
                </a:solidFill>
                <a:latin typeface="DejaVu Sans"/>
                <a:ea typeface="DejaVu Sans"/>
                <a:cs typeface="DejaVu Sans"/>
              </a:defRPr>
            </a:pPr>
            <a:r>
              <a:rPr sz="1875" b="1">
                <a:solidFill>
                  <a:srgbClr val="0B335F"/>
                </a:solidFill>
                <a:latin typeface="DejaVu Sans"/>
                <a:ea typeface="DejaVu Sans"/>
                <a:cs typeface="DejaVu Sans"/>
              </a:rPr>
              <a:t>Pilot</a:t>
            </a:r>
          </a:p>
        </p:txBody>
      </p:sp>
      <p:sp>
        <p:nvSpPr>
          <p:cNvPr id="16" name="Rectangle 15">
            <a:extLst>
              <a:ext uri="{FF2B5EF4-FFF2-40B4-BE49-F238E27FC236}">
                <a16:creationId xmlns:a16="http://schemas.microsoft.com/office/drawing/2014/main" id="{5BB3155D-95DC-47DB-943C-70D698979DC2}"/>
              </a:ext>
            </a:extLst>
          </p:cNvPr>
          <p:cNvSpPr>
            <a:spLocks noGrp="1"/>
          </p:cNvSpPr>
          <p:nvPr/>
        </p:nvSpPr>
        <p:spPr>
          <a:xfrm>
            <a:off x="2895600" y="4629150"/>
            <a:ext cx="8191500" cy="514350"/>
          </a:xfrm>
          <a:prstGeom prst="rect">
            <a:avLst/>
          </a:prstGeom>
          <a:noFill/>
          <a:ln w="0">
            <a:noFill/>
          </a:ln>
        </p:spPr>
        <p:txBody>
          <a:bodyPr anchor="ctr">
            <a:normAutofit/>
          </a:bodyPr>
          <a:lstStyle/>
          <a:p>
            <a:pPr algn="l">
              <a:defRPr sz="1650" b="0">
                <a:solidFill>
                  <a:srgbClr val="183142"/>
                </a:solidFill>
                <a:latin typeface="DejaVu Sans"/>
                <a:ea typeface="DejaVu Sans"/>
                <a:cs typeface="DejaVu Sans"/>
              </a:defRPr>
            </a:pPr>
            <a:r>
              <a:rPr sz="1650" b="0">
                <a:solidFill>
                  <a:srgbClr val="183142"/>
                </a:solidFill>
                <a:latin typeface="DejaVu Sans"/>
                <a:ea typeface="DejaVu Sans"/>
                <a:cs typeface="DejaVu Sans"/>
              </a:rPr>
              <a:t>Try one monthly gathering, call team, or care response</a:t>
            </a:r>
          </a:p>
        </p:txBody>
      </p:sp>
      <p:sp>
        <p:nvSpPr>
          <p:cNvPr id="17" name="Rectangle 16">
            <a:extLst>
              <a:ext uri="{FF2B5EF4-FFF2-40B4-BE49-F238E27FC236}">
                <a16:creationId xmlns:a16="http://schemas.microsoft.com/office/drawing/2014/main" id="{860F922F-0477-4207-9D98-BDAF77422260}"/>
              </a:ext>
            </a:extLst>
          </p:cNvPr>
          <p:cNvSpPr>
            <a:spLocks noGrp="1"/>
          </p:cNvSpPr>
          <p:nvPr/>
        </p:nvSpPr>
        <p:spPr>
          <a:xfrm>
            <a:off x="1143000" y="5381625"/>
            <a:ext cx="9906000" cy="523875"/>
          </a:xfrm>
          <a:prstGeom prst="rect">
            <a:avLst/>
          </a:prstGeom>
          <a:noFill/>
          <a:ln w="0">
            <a:noFill/>
          </a:ln>
        </p:spPr>
        <p:txBody>
          <a:bodyPr anchor="ctr">
            <a:normAutofit/>
          </a:bodyPr>
          <a:lstStyle/>
          <a:p>
            <a:pPr algn="ctr">
              <a:defRPr sz="2025" b="1">
                <a:solidFill>
                  <a:srgbClr val="138997"/>
                </a:solidFill>
                <a:latin typeface="DejaVu Sans"/>
                <a:ea typeface="DejaVu Sans"/>
                <a:cs typeface="DejaVu Sans"/>
              </a:defRPr>
            </a:pPr>
            <a:r>
              <a:rPr sz="2025" b="1">
                <a:solidFill>
                  <a:srgbClr val="138997"/>
                </a:solidFill>
                <a:latin typeface="DejaVu Sans"/>
                <a:ea typeface="DejaVu Sans"/>
                <a:cs typeface="DejaVu Sans"/>
              </a:rPr>
              <a:t>Name the owner   Choose the first step   Set a review date</a:t>
            </a:r>
          </a:p>
        </p:txBody>
      </p:sp>
      <p:sp>
        <p:nvSpPr>
          <p:cNvPr id="18" name="Rectangle 17">
            <a:extLst>
              <a:ext uri="{FF2B5EF4-FFF2-40B4-BE49-F238E27FC236}">
                <a16:creationId xmlns:a16="http://schemas.microsoft.com/office/drawing/2014/main" id="{9B175662-F1DD-4901-86B6-0829B44E0AB0}"/>
              </a:ext>
            </a:extLst>
          </p:cNvPr>
          <p:cNvSpPr>
            <a:spLocks noGrp="1"/>
          </p:cNvSpPr>
          <p:nvPr/>
        </p:nvSpPr>
        <p:spPr>
          <a:xfrm>
            <a:off x="666750" y="6038850"/>
            <a:ext cx="95250" cy="552450"/>
          </a:xfrm>
          <a:prstGeom prst="rect">
            <a:avLst/>
          </a:prstGeom>
          <a:solidFill>
            <a:srgbClr val="F2B128"/>
          </a:solidFill>
          <a:ln w="0">
            <a:noFill/>
          </a:ln>
        </p:spPr>
      </p:sp>
      <p:sp>
        <p:nvSpPr>
          <p:cNvPr id="19" name="Rectangle 18">
            <a:extLst>
              <a:ext uri="{FF2B5EF4-FFF2-40B4-BE49-F238E27FC236}">
                <a16:creationId xmlns:a16="http://schemas.microsoft.com/office/drawing/2014/main" id="{6C3A4E16-EB62-4C29-8B69-48110D9AB0E2}"/>
              </a:ext>
            </a:extLst>
          </p:cNvPr>
          <p:cNvSpPr>
            <a:spLocks noGrp="1"/>
          </p:cNvSpPr>
          <p:nvPr/>
        </p:nvSpPr>
        <p:spPr>
          <a:xfrm>
            <a:off x="933450" y="6000750"/>
            <a:ext cx="10287000" cy="609600"/>
          </a:xfrm>
          <a:prstGeom prst="rect">
            <a:avLst/>
          </a:prstGeom>
          <a:noFill/>
          <a:ln w="0">
            <a:noFill/>
          </a:ln>
        </p:spPr>
        <p:txBody>
          <a:bodyPr anchor="ctr">
            <a:normAutofit/>
          </a:bodyPr>
          <a:lstStyle/>
          <a:p>
            <a:pPr algn="l">
              <a:defRPr sz="1650" b="1">
                <a:solidFill>
                  <a:srgbClr val="138997"/>
                </a:solidFill>
                <a:latin typeface="DejaVu Sans"/>
                <a:ea typeface="DejaVu Sans"/>
                <a:cs typeface="DejaVu Sans"/>
              </a:defRPr>
            </a:pPr>
            <a:r>
              <a:rPr sz="1650" b="1">
                <a:solidFill>
                  <a:srgbClr val="138997"/>
                </a:solidFill>
                <a:latin typeface="DejaVu Sans"/>
                <a:ea typeface="DejaVu Sans"/>
                <a:cs typeface="DejaVu Sans"/>
              </a:rPr>
              <a:t>What can your congregation begin responsibly?</a:t>
            </a:r>
          </a:p>
        </p:txBody>
      </p:sp>
    </p:spTree>
    <p:extLst>
      <p:ext uri="{BB962C8B-B14F-4D97-AF65-F5344CB8AC3E}">
        <p14:creationId xmlns:p14="http://schemas.microsoft.com/office/powerpoint/2010/main" val="1032477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044FF6-9D83-4E6C-BE10-4E0AD160190B}"/>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5824D389-FCF6-4D15-AE61-9BFF8CBB59ED}"/>
              </a:ext>
            </a:extLst>
          </p:cNvPr>
          <p:cNvSpPr>
            <a:spLocks noGrp="1"/>
          </p:cNvSpPr>
          <p:nvPr/>
        </p:nvSpPr>
        <p:spPr>
          <a:xfrm>
            <a:off x="666750" y="457200"/>
            <a:ext cx="8572500" cy="704850"/>
          </a:xfrm>
          <a:prstGeom prst="rect">
            <a:avLst/>
          </a:prstGeom>
          <a:noFill/>
          <a:ln w="0">
            <a:noFill/>
          </a:ln>
        </p:spPr>
        <p:txBody>
          <a:bodyPr anchor="t">
            <a:normAutofit/>
          </a:bodyPr>
          <a:lstStyle/>
          <a:p>
            <a:pPr algn="l">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Our congregational commitment</a:t>
            </a:r>
          </a:p>
        </p:txBody>
      </p:sp>
      <p:sp>
        <p:nvSpPr>
          <p:cNvPr id="3" name="Rectangle 2">
            <a:extLst>
              <a:ext uri="{FF2B5EF4-FFF2-40B4-BE49-F238E27FC236}">
                <a16:creationId xmlns:a16="http://schemas.microsoft.com/office/drawing/2014/main" id="{7B1337DE-AFF5-40E2-880D-3AD9D48D0687}"/>
              </a:ext>
            </a:extLst>
          </p:cNvPr>
          <p:cNvSpPr>
            <a:spLocks noGrp="1"/>
          </p:cNvSpPr>
          <p:nvPr/>
        </p:nvSpPr>
        <p:spPr>
          <a:xfrm>
            <a:off x="10001250" y="228600"/>
            <a:ext cx="1809750" cy="647700"/>
          </a:xfrm>
          <a:prstGeom prst="rect">
            <a:avLst/>
          </a:prstGeom>
          <a:solidFill>
            <a:srgbClr val="FFFFFF"/>
          </a:solidFill>
          <a:ln w="0">
            <a:noFill/>
          </a:ln>
        </p:spPr>
      </p:sp>
      <p:pic>
        <p:nvPicPr>
          <p:cNvPr id="13" name="Picture 12"/>
          <p:cNvPicPr>
            <a:picLocks noChangeAspect="1"/>
          </p:cNvPicPr>
          <p:nvPr/>
        </p:nvPicPr>
        <p:blipFill>
          <a:blip r:embed="rId3"/>
          <a:stretch/>
        </p:blipFill>
        <p:spPr>
          <a:xfrm>
            <a:off x="10106025" y="285750"/>
            <a:ext cx="1600200" cy="533400"/>
          </a:xfrm>
          <a:prstGeom prst="rect">
            <a:avLst/>
          </a:prstGeom>
        </p:spPr>
      </p:pic>
      <p:sp>
        <p:nvSpPr>
          <p:cNvPr id="5" name="Rectangle 4">
            <a:extLst>
              <a:ext uri="{FF2B5EF4-FFF2-40B4-BE49-F238E27FC236}">
                <a16:creationId xmlns:a16="http://schemas.microsoft.com/office/drawing/2014/main" id="{A183B02A-C693-4FF2-A19B-520EE144466B}"/>
              </a:ext>
            </a:extLst>
          </p:cNvPr>
          <p:cNvSpPr>
            <a:spLocks noGrp="1"/>
          </p:cNvSpPr>
          <p:nvPr/>
        </p:nvSpPr>
        <p:spPr>
          <a:xfrm>
            <a:off x="1238250" y="1381125"/>
            <a:ext cx="9715500" cy="666750"/>
          </a:xfrm>
          <a:prstGeom prst="rect">
            <a:avLst/>
          </a:prstGeom>
          <a:noFill/>
          <a:ln w="0">
            <a:noFill/>
          </a:ln>
        </p:spPr>
        <p:txBody>
          <a:bodyPr anchor="ctr">
            <a:normAutofit fontScale="81886" lnSpcReduction="10000"/>
          </a:bodyPr>
          <a:lstStyle/>
          <a:p>
            <a:pPr algn="ctr">
              <a:defRPr sz="2400" b="1">
                <a:solidFill>
                  <a:srgbClr val="F2B128"/>
                </a:solidFill>
                <a:latin typeface="DejaVu Sans"/>
                <a:ea typeface="DejaVu Sans"/>
                <a:cs typeface="DejaVu Sans"/>
              </a:defRPr>
            </a:pPr>
            <a:r>
              <a:rPr sz="2400" b="1">
                <a:solidFill>
                  <a:srgbClr val="F2B128"/>
                </a:solidFill>
                <a:latin typeface="DejaVu Sans"/>
                <a:ea typeface="DejaVu Sans"/>
                <a:cs typeface="DejaVu Sans"/>
              </a:rPr>
              <a:t>We will recognize the caregivers God has already placed among us.</a:t>
            </a:r>
          </a:p>
        </p:txBody>
      </p:sp>
      <p:sp>
        <p:nvSpPr>
          <p:cNvPr id="6" name="Rectangle 5">
            <a:extLst>
              <a:ext uri="{FF2B5EF4-FFF2-40B4-BE49-F238E27FC236}">
                <a16:creationId xmlns:a16="http://schemas.microsoft.com/office/drawing/2014/main" id="{2C2FA3B6-DAF4-47AD-B53D-9A73A41C0E5C}"/>
              </a:ext>
            </a:extLst>
          </p:cNvPr>
          <p:cNvSpPr>
            <a:spLocks noGrp="1"/>
          </p:cNvSpPr>
          <p:nvPr/>
        </p:nvSpPr>
        <p:spPr>
          <a:xfrm>
            <a:off x="1428750" y="2286000"/>
            <a:ext cx="9334500" cy="1095375"/>
          </a:xfrm>
          <a:prstGeom prst="rect">
            <a:avLst/>
          </a:prstGeom>
          <a:noFill/>
          <a:ln w="0">
            <a:noFill/>
          </a:ln>
        </p:spPr>
        <p:txBody>
          <a:bodyPr anchor="ctr">
            <a:normAutofit/>
          </a:bodyPr>
          <a:lstStyle/>
          <a:p>
            <a:pPr algn="ct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We will listen to their experiences, build up their gifts, respect their limits, and make room for them to receive care as well as give it.</a:t>
            </a:r>
          </a:p>
        </p:txBody>
      </p:sp>
      <p:sp>
        <p:nvSpPr>
          <p:cNvPr id="7" name="Rectangle 6">
            <a:extLst>
              <a:ext uri="{FF2B5EF4-FFF2-40B4-BE49-F238E27FC236}">
                <a16:creationId xmlns:a16="http://schemas.microsoft.com/office/drawing/2014/main" id="{60694632-D8F4-4ECE-BA6A-FC034193EA91}"/>
              </a:ext>
            </a:extLst>
          </p:cNvPr>
          <p:cNvSpPr>
            <a:spLocks noGrp="1"/>
          </p:cNvSpPr>
          <p:nvPr/>
        </p:nvSpPr>
        <p:spPr>
          <a:xfrm>
            <a:off x="1428750" y="3714750"/>
            <a:ext cx="9334500" cy="1000125"/>
          </a:xfrm>
          <a:prstGeom prst="rect">
            <a:avLst/>
          </a:prstGeom>
          <a:noFill/>
          <a:ln w="0">
            <a:noFill/>
          </a:ln>
        </p:spPr>
        <p:txBody>
          <a:bodyPr anchor="ctr">
            <a:normAutofit/>
          </a:bodyPr>
          <a:lstStyle/>
          <a:p>
            <a:pPr algn="ct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We will develop Mighty Caregivers as a ministry that strengthens our congregation and carries Christ’s care into the community.</a:t>
            </a:r>
          </a:p>
        </p:txBody>
      </p:sp>
      <p:sp>
        <p:nvSpPr>
          <p:cNvPr id="8" name="Rectangle 7">
            <a:extLst>
              <a:ext uri="{FF2B5EF4-FFF2-40B4-BE49-F238E27FC236}">
                <a16:creationId xmlns:a16="http://schemas.microsoft.com/office/drawing/2014/main" id="{879538C9-8B9A-4D42-8F56-39A8550BD86A}"/>
              </a:ext>
            </a:extLst>
          </p:cNvPr>
          <p:cNvSpPr>
            <a:spLocks noGrp="1"/>
          </p:cNvSpPr>
          <p:nvPr/>
        </p:nvSpPr>
        <p:spPr>
          <a:xfrm>
            <a:off x="1524000" y="4953000"/>
            <a:ext cx="9144000" cy="762000"/>
          </a:xfrm>
          <a:prstGeom prst="rect">
            <a:avLst/>
          </a:prstGeom>
          <a:noFill/>
          <a:ln w="0">
            <a:noFill/>
          </a:ln>
        </p:spPr>
        <p:txBody>
          <a:bodyPr anchor="ctr">
            <a:normAutofit/>
          </a:bodyPr>
          <a:lstStyle/>
          <a:p>
            <a:pPr algn="ctr">
              <a:defRPr sz="1875" b="1">
                <a:solidFill>
                  <a:srgbClr val="EAF3F4"/>
                </a:solidFill>
                <a:latin typeface="DejaVu Sans"/>
                <a:ea typeface="DejaVu Sans"/>
                <a:cs typeface="DejaVu Sans"/>
              </a:defRPr>
            </a:pPr>
            <a:r>
              <a:rPr sz="1875" b="1">
                <a:solidFill>
                  <a:srgbClr val="EAF3F4"/>
                </a:solidFill>
                <a:latin typeface="DejaVu Sans"/>
                <a:ea typeface="DejaVu Sans"/>
                <a:cs typeface="DejaVu Sans"/>
              </a:rPr>
              <a:t>We will serve responsibly, work with trusted partners, and offer what we can provide faithfully and consistently.</a:t>
            </a:r>
          </a:p>
        </p:txBody>
      </p:sp>
      <p:sp>
        <p:nvSpPr>
          <p:cNvPr id="9" name="Rectangle 8">
            <a:extLst>
              <a:ext uri="{FF2B5EF4-FFF2-40B4-BE49-F238E27FC236}">
                <a16:creationId xmlns:a16="http://schemas.microsoft.com/office/drawing/2014/main" id="{109CC4CA-620E-4F13-8479-954D154C4E61}"/>
              </a:ext>
            </a:extLst>
          </p:cNvPr>
          <p:cNvSpPr>
            <a:spLocks noGrp="1"/>
          </p:cNvSpPr>
          <p:nvPr/>
        </p:nvSpPr>
        <p:spPr>
          <a:xfrm>
            <a:off x="1809750" y="6096000"/>
            <a:ext cx="8572500" cy="342900"/>
          </a:xfrm>
          <a:prstGeom prst="rect">
            <a:avLst/>
          </a:prstGeom>
          <a:noFill/>
          <a:ln w="0">
            <a:noFill/>
          </a:ln>
        </p:spPr>
        <p:txBody>
          <a:bodyPr anchor="ctr">
            <a:normAutofit/>
          </a:bodyPr>
          <a:lstStyle/>
          <a:p>
            <a:pPr algn="ctr">
              <a:defRPr sz="1350" b="0">
                <a:solidFill>
                  <a:srgbClr val="FFFFFF"/>
                </a:solidFill>
                <a:latin typeface="DejaVu Sans"/>
                <a:ea typeface="DejaVu Sans"/>
                <a:cs typeface="DejaVu Sans"/>
              </a:defRPr>
            </a:pPr>
            <a:r>
              <a:rPr sz="1350" b="0">
                <a:solidFill>
                  <a:srgbClr val="FFFFFF"/>
                </a:solidFill>
                <a:latin typeface="DejaVu Sans"/>
                <a:ea typeface="DejaVu Sans"/>
                <a:cs typeface="DejaVu Sans"/>
              </a:rPr>
              <a:t>Jeremy Miller   (412) 480-4369   edgemightycares@gmail.com</a:t>
            </a:r>
          </a:p>
        </p:txBody>
      </p:sp>
    </p:spTree>
    <p:extLst>
      <p:ext uri="{BB962C8B-B14F-4D97-AF65-F5344CB8AC3E}">
        <p14:creationId xmlns:p14="http://schemas.microsoft.com/office/powerpoint/2010/main" val="2702914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TotalTime>
  <Words>1508</Words>
  <Application>Microsoft Office PowerPoint</Application>
  <DocSecurity>0</DocSecurity>
  <PresentationFormat>Widescreen</PresentationFormat>
  <Paragraphs>148</Paragraphs>
  <Slides>15</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Jeremy Miller</cp:lastModifiedBy>
  <cp:revision>2</cp:revision>
  <dcterms:created xsi:type="dcterms:W3CDTF">2026-09-19T21:59:22Z</dcterms:created>
  <dcterms:modified xsi:type="dcterms:W3CDTF">2026-09-20T10:01:53Z</dcterms:modified>
</cp:coreProperties>
</file>